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58" r:id="rId15"/>
    <p:sldId id="271" r:id="rId16"/>
    <p:sldId id="273" r:id="rId17"/>
    <p:sldId id="274" r:id="rId18"/>
    <p:sldId id="275" r:id="rId19"/>
    <p:sldId id="276" r:id="rId20"/>
    <p:sldId id="277" r:id="rId21"/>
    <p:sldId id="282" r:id="rId22"/>
    <p:sldId id="284" r:id="rId23"/>
    <p:sldId id="285" r:id="rId24"/>
    <p:sldId id="286" r:id="rId25"/>
    <p:sldId id="297" r:id="rId26"/>
    <p:sldId id="287" r:id="rId27"/>
    <p:sldId id="288" r:id="rId28"/>
    <p:sldId id="300" r:id="rId29"/>
    <p:sldId id="301" r:id="rId30"/>
    <p:sldId id="289" r:id="rId31"/>
    <p:sldId id="293" r:id="rId32"/>
    <p:sldId id="294" r:id="rId33"/>
    <p:sldId id="295" r:id="rId34"/>
    <p:sldId id="302" r:id="rId35"/>
  </p:sldIdLst>
  <p:sldSz cx="12192000" cy="6858000"/>
  <p:notesSz cx="9144000" cy="6858000"/>
  <p:embeddedFontLst>
    <p:embeddedFont>
      <p:font typeface="Arial Narrow" panose="020B0606020202030204" pitchFamily="34" charset="0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Roboto Medium" panose="02000000000000000000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hAQBgicmG6J0T7n/lbrDpl2UzM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4EF4EA1-647F-4A3C-B2BB-B6DAD9BD5D27}">
  <a:tblStyle styleId="{04EF4EA1-647F-4A3C-B2BB-B6DAD9BD5D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1"/>
    <p:restoredTop sz="94719"/>
  </p:normalViewPr>
  <p:slideViewPr>
    <p:cSldViewPr snapToGrid="0">
      <p:cViewPr varScale="1">
        <p:scale>
          <a:sx n="105" d="100"/>
          <a:sy n="105" d="100"/>
        </p:scale>
        <p:origin x="9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79484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1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aab9c28885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2aab9c28885_2_2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2aab9c28885_2_29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13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aab9c2888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2aab9c28885_0_6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2aab9c28885_0_66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aacfaee51f_0_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2aacfaee51f_0_81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2aacfaee51f_0_819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6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6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aacfaee51f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g2aacfaee51f_0_80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2aacfaee51f_0_807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aab9c28885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2aab9c28885_2_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2aab9c28885_2_2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aab9c28885_2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2aab9c28885_2_3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2aab9c28885_2_39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aab9c28885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2aab9c28885_0_3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2aab9c28885_0_34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19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9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8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8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aacfaee51f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g2aacfaee51f_0_79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2aacfaee51f_0_791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aacfaee51f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g2aacfaee51f_0_79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2aacfaee51f_0_791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8586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aab9c2888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g2aab9c28885_1_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2aab9c28885_1_0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aacfaee51f_0_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g2aacfaee51f_0_87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2aacfaee51f_0_877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aacfaee51f_0_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g2aacfaee51f_0_87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2aacfaee51f_0_877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4102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aacfaee51f_0_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g2aacfaee51f_0_87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2aacfaee51f_0_877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394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aab9c2888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aab9c28885_0_8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aab9c28885_0_84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aab9c28885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g2aab9c28885_2_5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2aab9c28885_2_54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64cb7ed6d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g264cb7ed6d2_0_1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g264cb7ed6d2_0_18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23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3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aacfaee51f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g2aacfaee51f_0_86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2aacfaee51f_0_868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4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5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6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6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aab9c28885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2aab9c28885_0_9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aab9c28885_0_90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aab9c28885_2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2aab9c28885_2_9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aab9c28885_2_97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aab9c28885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2aab9c28885_2_1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2aab9c28885_2_19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hyperlink" Target="https://www.preciosasangre.cl/2023/04/05/consagrados-y-consagradas-de-santiago-se-reunen-con-el-pastor-en-el-templo-de-la-preciosa-sangr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/>
        </p:nvSpPr>
        <p:spPr>
          <a:xfrm>
            <a:off x="713443" y="390786"/>
            <a:ext cx="91474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 EVALUACIÓN P</a:t>
            </a:r>
            <a:r>
              <a:rPr lang="en-US" sz="2800" b="1" dirty="0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LANIFICACIÓN 2023 POR ÁREAS</a:t>
            </a:r>
            <a:endParaRPr sz="4000" b="1" dirty="0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1090575" y="1163975"/>
            <a:ext cx="2936100" cy="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800" y="1268499"/>
            <a:ext cx="6146125" cy="41948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1195425" y="1205975"/>
            <a:ext cx="4110600" cy="41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 cdad presentó su avance de lo planificado en los diferentes niveles.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Conclusion: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Evaluar y seguir con la planificación de los niveles: Oración, apostolado, vida comunitaria…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 txBox="1"/>
          <p:nvPr/>
        </p:nvSpPr>
        <p:spPr>
          <a:xfrm>
            <a:off x="713443" y="390786"/>
            <a:ext cx="91474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JUNIO | CONGRESO VIDA RELIGIOSA</a:t>
            </a:r>
            <a:endParaRPr sz="4000" b="1" dirty="0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00" name="Google Shape;200;p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688" y="1135200"/>
            <a:ext cx="3844626" cy="543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"/>
          <p:cNvSpPr txBox="1"/>
          <p:nvPr/>
        </p:nvSpPr>
        <p:spPr>
          <a:xfrm>
            <a:off x="713443" y="390786"/>
            <a:ext cx="91474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JUNIO | TRIDUO PRECIOSA SANGRE</a:t>
            </a:r>
            <a:endParaRPr sz="4000" b="1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07" name="Google Shape;207;p1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4425" y="1131095"/>
            <a:ext cx="4708220" cy="533611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08" name="Google Shape;208;p1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1484" y="1102521"/>
            <a:ext cx="4665938" cy="30003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09" name="Google Shape;209;p1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8874" y="2988471"/>
            <a:ext cx="4665938" cy="30003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"/>
          <p:cNvSpPr txBox="1"/>
          <p:nvPr/>
        </p:nvSpPr>
        <p:spPr>
          <a:xfrm>
            <a:off x="713443" y="390786"/>
            <a:ext cx="91474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JULIO | CELEBRACIÓN EN CADA COMUNIDAD</a:t>
            </a:r>
            <a:endParaRPr sz="4000" b="1" dirty="0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16" name="Google Shape;216;p1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437" y="1312500"/>
            <a:ext cx="7215124" cy="47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aab9c28885_2_29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AGOSTO: | TRIDUO MADRE MAGDALENA</a:t>
            </a:r>
            <a:endParaRPr sz="4000" b="1" dirty="0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23" name="Google Shape;223;g2aab9c28885_2_2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700" y="1338325"/>
            <a:ext cx="7642600" cy="5063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FORMACIÓN ESPIRITUALIDAD 2023</a:t>
            </a:r>
            <a:endParaRPr sz="4000" b="1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2570206" y="1390871"/>
            <a:ext cx="5309356" cy="20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</a:rPr>
              <a:t>PLAN DE FORMACIÓN EN LA ESPIRITUALIDAD DE LA PRECIOSA SANGRE</a:t>
            </a:r>
            <a:endParaRPr sz="2200" b="1" dirty="0">
              <a:solidFill>
                <a:schemeClr val="dk1"/>
              </a:solidFill>
            </a:endParaRPr>
          </a:p>
        </p:txBody>
      </p:sp>
      <p:pic>
        <p:nvPicPr>
          <p:cNvPr id="106" name="Google Shape;106;p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00" y="2707625"/>
            <a:ext cx="6489200" cy="2874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3"/>
          <p:cNvGrpSpPr/>
          <p:nvPr/>
        </p:nvGrpSpPr>
        <p:grpSpPr>
          <a:xfrm>
            <a:off x="8121964" y="3178787"/>
            <a:ext cx="2999660" cy="857786"/>
            <a:chOff x="2283025" y="2322568"/>
            <a:chExt cx="2249801" cy="643356"/>
          </a:xfrm>
        </p:grpSpPr>
        <p:sp>
          <p:nvSpPr>
            <p:cNvPr id="108" name="Google Shape;108;p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ASISTENTES DE LA EDUCACIÓN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8121964" y="2305296"/>
            <a:ext cx="2999660" cy="857786"/>
            <a:chOff x="2283025" y="2322568"/>
            <a:chExt cx="2249801" cy="643356"/>
          </a:xfrm>
        </p:grpSpPr>
        <p:sp>
          <p:nvSpPr>
            <p:cNvPr id="114" name="Google Shape;114;p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DIRECTIVOS COLEGIOS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8121964" y="1431793"/>
            <a:ext cx="2999660" cy="857786"/>
            <a:chOff x="2283025" y="2322568"/>
            <a:chExt cx="2249801" cy="643356"/>
          </a:xfrm>
        </p:grpSpPr>
        <p:sp>
          <p:nvSpPr>
            <p:cNvPr id="120" name="Google Shape;120;p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ÁREA DE LA SALUD</a:t>
              </a:r>
              <a:endParaRPr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"/>
          <p:cNvSpPr txBox="1"/>
          <p:nvPr/>
        </p:nvSpPr>
        <p:spPr>
          <a:xfrm>
            <a:off x="713443" y="390786"/>
            <a:ext cx="91474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AGOSTO | TRIDUO VIDA RELIGIOSA</a:t>
            </a:r>
            <a:endParaRPr sz="4000" b="1" dirty="0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30" name="Google Shape;230;p1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039" y="1513675"/>
            <a:ext cx="3329886" cy="466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600" y="1513681"/>
            <a:ext cx="4611851" cy="2592866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2" name="Google Shape;232;p13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925" y="3585925"/>
            <a:ext cx="4611851" cy="2592876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aab9c28885_0_66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SEPTIEMBRE | ASAMBLEA</a:t>
            </a:r>
            <a:endParaRPr sz="4000" b="1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48" name="Google Shape;248;g2aab9c28885_0_6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4600" y="1553808"/>
            <a:ext cx="10221100" cy="460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aacfaee51f_0_819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SEPTIEMBRE-DICIEMBRE | VIDEO VOCACIONAL</a:t>
            </a:r>
            <a:endParaRPr sz="4000" b="1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55" name="Google Shape;255;g2aacfaee51f_0_81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675" y="4017275"/>
            <a:ext cx="517934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aacfaee51f_0_81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6609" y="4020509"/>
            <a:ext cx="511538" cy="51673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2aacfaee51f_0_819"/>
          <p:cNvSpPr txBox="1"/>
          <p:nvPr/>
        </p:nvSpPr>
        <p:spPr>
          <a:xfrm>
            <a:off x="8423650" y="2910275"/>
            <a:ext cx="30951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trailer del video que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estrenado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ceremonia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final de las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Olimpiadas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acumula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+ 3.700 </a:t>
            </a: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visitas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Youtube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Instagram.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g2aacfaee51f_0_819"/>
          <p:cNvSpPr txBox="1"/>
          <p:nvPr/>
        </p:nvSpPr>
        <p:spPr>
          <a:xfrm>
            <a:off x="8423650" y="4815875"/>
            <a:ext cx="30951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video final se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estrenará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2024.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9" name="Google Shape;259;g2aacfaee51f_0_819"/>
          <p:cNvGrpSpPr/>
          <p:nvPr/>
        </p:nvGrpSpPr>
        <p:grpSpPr>
          <a:xfrm>
            <a:off x="1310912" y="1148239"/>
            <a:ext cx="6243219" cy="5296035"/>
            <a:chOff x="1234100" y="761573"/>
            <a:chExt cx="6821699" cy="5786751"/>
          </a:xfrm>
        </p:grpSpPr>
        <p:pic>
          <p:nvPicPr>
            <p:cNvPr id="260" name="Google Shape;260;g2aacfaee51f_0_819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4100" y="4911323"/>
              <a:ext cx="6821699" cy="669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g2aacfaee51f_0_819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4100" y="5387575"/>
              <a:ext cx="6821699" cy="1160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g2aacfaee51f_0_819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4100" y="761573"/>
              <a:ext cx="6821699" cy="6698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3" name="Google Shape;263;g2aacfaee51f_0_819"/>
          <p:cNvSpPr/>
          <p:nvPr/>
        </p:nvSpPr>
        <p:spPr>
          <a:xfrm>
            <a:off x="1309700" y="1143872"/>
            <a:ext cx="6235800" cy="5357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g2aacfaee51f_0_819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5797" y="1603485"/>
            <a:ext cx="6533678" cy="341072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2aacfaee51f_0_819"/>
          <p:cNvSpPr txBox="1"/>
          <p:nvPr/>
        </p:nvSpPr>
        <p:spPr>
          <a:xfrm>
            <a:off x="8423650" y="1097175"/>
            <a:ext cx="3095100" cy="18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principal es </a:t>
            </a: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inspirar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vocaciones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desde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nuestra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Espiritualidad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destacar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historia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Congregación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las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contribuciones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nuestras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religiosas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la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sociedad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6"/>
          <p:cNvSpPr txBox="1"/>
          <p:nvPr/>
        </p:nvSpPr>
        <p:spPr>
          <a:xfrm>
            <a:off x="713443" y="390786"/>
            <a:ext cx="91474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OCTUBRE | VII OLIMPIADAS PRECIOSA SANGRE</a:t>
            </a:r>
            <a:endParaRPr sz="4000" b="1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72" name="Google Shape;272;p1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25" y="1127750"/>
            <a:ext cx="5313075" cy="266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25" y="4008875"/>
            <a:ext cx="4002028" cy="266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0300" y="1127750"/>
            <a:ext cx="4002028" cy="266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9250" y="4008875"/>
            <a:ext cx="5313075" cy="266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aacfaee51f_0_807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OCTUBRE | VII OLIMPIADAS PRECIOSA SANGRE</a:t>
            </a:r>
            <a:endParaRPr sz="4000" b="1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82" name="Google Shape;282;g2aacfaee51f_0_80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25" y="2098475"/>
            <a:ext cx="5313075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aacfaee51f_0_80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4538" y="2768225"/>
            <a:ext cx="5313075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2aacfaee51f_0_807"/>
          <p:cNvSpPr txBox="1"/>
          <p:nvPr/>
        </p:nvSpPr>
        <p:spPr>
          <a:xfrm>
            <a:off x="822125" y="913975"/>
            <a:ext cx="49674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dk1"/>
                </a:solidFill>
              </a:rPr>
              <a:t>FOCO EN CONVIVENCIA ESCOLAR</a:t>
            </a:r>
            <a:endParaRPr sz="2100" b="1" dirty="0">
              <a:solidFill>
                <a:schemeClr val="dk1"/>
              </a:solidFill>
            </a:endParaRPr>
          </a:p>
        </p:txBody>
      </p:sp>
      <p:sp>
        <p:nvSpPr>
          <p:cNvPr id="285" name="Google Shape;285;g2aacfaee51f_0_807"/>
          <p:cNvSpPr txBox="1"/>
          <p:nvPr/>
        </p:nvSpPr>
        <p:spPr>
          <a:xfrm>
            <a:off x="1476025" y="5602050"/>
            <a:ext cx="38670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Otras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delegaciones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hacen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pasillo de honor de forma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espontánea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que los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ganadores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suban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recibir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primer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lugar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aacfaee51f_0_807"/>
          <p:cNvSpPr txBox="1"/>
          <p:nvPr/>
        </p:nvSpPr>
        <p:spPr>
          <a:xfrm>
            <a:off x="7007563" y="2098475"/>
            <a:ext cx="38670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noche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Danza los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equipos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celebran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juntos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las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ganadoras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terminan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todos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bailando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aab9c28885_2_2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ENERO | BINGO</a:t>
            </a:r>
            <a:endParaRPr sz="4000" b="1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31" name="Google Shape;131;g2aab9c28885_2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1300" y="1132525"/>
            <a:ext cx="8729399" cy="406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aab9c28885_2_39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OCTUBRE | CELEBRANDO LOS 136 AÑOS</a:t>
            </a:r>
            <a:endParaRPr sz="4000" b="1" dirty="0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93" name="Google Shape;293;g2aab9c28885_2_3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450" y="1183100"/>
            <a:ext cx="3865449" cy="515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2aab9c28885_2_3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725" y="1540576"/>
            <a:ext cx="5907124" cy="26582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aab9c28885_0_34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NOVIEMBRE | VISITA PURRANQUE</a:t>
            </a:r>
            <a:endParaRPr sz="4000" b="1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43" name="Google Shape;343;g2aab9c28885_0_3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800" y="1331638"/>
            <a:ext cx="6625152" cy="2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2aab9c28885_0_34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950" y="3874625"/>
            <a:ext cx="5098220" cy="2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2aab9c28885_0_34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77473">
            <a:off x="1804796" y="1207285"/>
            <a:ext cx="1917004" cy="3973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9"/>
          <p:cNvSpPr txBox="1"/>
          <p:nvPr/>
        </p:nvSpPr>
        <p:spPr>
          <a:xfrm>
            <a:off x="713443" y="390786"/>
            <a:ext cx="91474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DICIEMBRE | MISA DE NOCHE BUENA CON MONSEÑOR</a:t>
            </a:r>
            <a:endParaRPr sz="4000" b="1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59" name="Google Shape;359;p1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050" y="1269825"/>
            <a:ext cx="3140248" cy="418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300" y="1425350"/>
            <a:ext cx="2687624" cy="362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975" y="3098225"/>
            <a:ext cx="5028352" cy="32532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8"/>
          <p:cNvSpPr txBox="1"/>
          <p:nvPr/>
        </p:nvSpPr>
        <p:spPr>
          <a:xfrm>
            <a:off x="713443" y="390786"/>
            <a:ext cx="91474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COMUNIDAD PICHILEMU | INICIO OBRA</a:t>
            </a:r>
            <a:endParaRPr sz="4000" b="1" dirty="0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68" name="Google Shape;368;p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2138" y="1204400"/>
            <a:ext cx="6857375" cy="52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3288" y="1204400"/>
            <a:ext cx="2477123" cy="517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aacfaee51f_0_791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COMUNIDAD PICHILEMU | AVANCES EN SEPTIEMBRE</a:t>
            </a:r>
            <a:endParaRPr sz="4000" b="1" dirty="0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76" name="Google Shape;376;g2aacfaee51f_0_79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3711" y="1283600"/>
            <a:ext cx="6323825" cy="496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2aacfaee51f_0_79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8914" y="1283600"/>
            <a:ext cx="2297518" cy="176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2aacfaee51f_0_79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7286" y="2940530"/>
            <a:ext cx="2477332" cy="3309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aacfaee51f_0_791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0363A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COMUNIDAD PICHILEMU | AVANCES EN </a:t>
            </a:r>
            <a:r>
              <a:rPr lang="en-US" sz="2800" b="1" dirty="0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DIC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0363A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IEMBRE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E0363A"/>
              </a:solidFill>
              <a:effectLst/>
              <a:uLnTx/>
              <a:uFillTx/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E1BCE13-7AB9-8B64-DFC4-48D7B56182C7}"/>
              </a:ext>
            </a:extLst>
          </p:cNvPr>
          <p:cNvGrpSpPr/>
          <p:nvPr/>
        </p:nvGrpSpPr>
        <p:grpSpPr>
          <a:xfrm>
            <a:off x="610517" y="913986"/>
            <a:ext cx="11399093" cy="5802317"/>
            <a:chOff x="610517" y="913986"/>
            <a:chExt cx="11399093" cy="5802317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96D6E99-ED92-1438-59DF-644CC0F5F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2601" y="1586644"/>
              <a:ext cx="2312215" cy="3781085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699F7FBA-BB00-4B77-8276-EC858083B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44309" y="1034236"/>
              <a:ext cx="2665301" cy="4316629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2E9D465-33F9-B112-EB5B-CF48FC458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517" y="913986"/>
              <a:ext cx="1840251" cy="298263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40F721F9-04C1-668A-F7C6-96126B0F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3627" y="1390430"/>
              <a:ext cx="2222125" cy="3604243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B54A3B22-8089-C75C-9208-D3EC5A89B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06649" y="3764411"/>
              <a:ext cx="1805145" cy="2951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508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aab9c28885_1_0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HOGAR DE PUENTE ALTO</a:t>
            </a:r>
            <a:endParaRPr sz="4000" b="1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5" name="Google Shape;385;g2aab9c28885_1_0"/>
          <p:cNvSpPr txBox="1"/>
          <p:nvPr/>
        </p:nvSpPr>
        <p:spPr>
          <a:xfrm>
            <a:off x="1531000" y="1205925"/>
            <a:ext cx="8493900" cy="3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g2aab9c28885_1_0"/>
          <p:cNvSpPr txBox="1"/>
          <p:nvPr/>
        </p:nvSpPr>
        <p:spPr>
          <a:xfrm>
            <a:off x="1531000" y="1205925"/>
            <a:ext cx="9296400" cy="48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Cuidador  Sr. Marcos Salazar</a:t>
            </a: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Retraso en licitación de Fonasa, que da tiempo para subsanar temas pendientes.</a:t>
            </a: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Congregación hará arreglo en  febrero  y marzo 2024  de:  aleros y obras menores por $6.000.000., para presentar el inmueble a gobernador y alcalde de la Comuna.</a:t>
            </a: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Arreglo Techo: entidad con quien haremos alianza está buscando aportes económicos.</a:t>
            </a: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aacfaee51f_0_877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HOGAR DE PUENTE ALTO</a:t>
            </a:r>
            <a:endParaRPr sz="4000" b="1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3" name="Google Shape;393;g2aacfaee51f_0_877"/>
          <p:cNvSpPr txBox="1"/>
          <p:nvPr/>
        </p:nvSpPr>
        <p:spPr>
          <a:xfrm>
            <a:off x="1531000" y="1205925"/>
            <a:ext cx="8493900" cy="3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g2aacfaee51f_0_87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225" y="1454800"/>
            <a:ext cx="3220359" cy="429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2aacfaee51f_0_87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247" y="1454800"/>
            <a:ext cx="3220359" cy="429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2aacfaee51f_0_877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269" y="1454800"/>
            <a:ext cx="3220357" cy="4293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aacfaee51f_0_877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HOGAR DE PUENTE ALTO</a:t>
            </a:r>
            <a:endParaRPr sz="4000" b="1" dirty="0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07E0754-9471-B711-5FEB-6736DC1CFD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84" t="18293" r="16880" b="13144"/>
          <a:stretch/>
        </p:blipFill>
        <p:spPr bwMode="auto">
          <a:xfrm>
            <a:off x="1841563" y="1148461"/>
            <a:ext cx="4190342" cy="24288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1A88F7D-0467-7B08-F456-5D2A5A3243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80" t="16341" r="22475" b="6749"/>
          <a:stretch/>
        </p:blipFill>
        <p:spPr bwMode="auto">
          <a:xfrm>
            <a:off x="6809321" y="1161458"/>
            <a:ext cx="3733786" cy="28512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F0E46DB-51D0-ED4F-A2E6-0F924BCE04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179" t="14032" r="23074" b="7282"/>
          <a:stretch/>
        </p:blipFill>
        <p:spPr bwMode="auto">
          <a:xfrm>
            <a:off x="2217610" y="3899197"/>
            <a:ext cx="3588830" cy="2849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8974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aacfaee51f_0_877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HOGAR DE PUENTE ALTO</a:t>
            </a:r>
            <a:endParaRPr sz="4000" b="1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1877E4-0104-B371-8D05-B2940C6872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66" t="12966" r="33064" b="3553"/>
          <a:stretch/>
        </p:blipFill>
        <p:spPr bwMode="auto">
          <a:xfrm>
            <a:off x="1636778" y="1378934"/>
            <a:ext cx="2594912" cy="38602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9A66396-2EC5-4D2B-2B6E-977C1F746B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69" t="11191" r="33065" b="5150"/>
          <a:stretch/>
        </p:blipFill>
        <p:spPr bwMode="auto">
          <a:xfrm>
            <a:off x="8065775" y="1378934"/>
            <a:ext cx="2371040" cy="3218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6E88B9-EE0A-3B24-9EDF-D4532DE11A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76" t="12078" r="25272" b="4974"/>
          <a:stretch/>
        </p:blipFill>
        <p:spPr bwMode="auto">
          <a:xfrm>
            <a:off x="4834509" y="2549080"/>
            <a:ext cx="2815590" cy="2619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9377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aab9c28885_0_84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ENERO | RETIRO</a:t>
            </a:r>
            <a:endParaRPr sz="4000" b="1" dirty="0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38" name="Google Shape;138;g2aab9c28885_0_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9063" y="1024450"/>
            <a:ext cx="6665193" cy="43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2aab9c28885_0_84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425" y="507425"/>
            <a:ext cx="3394750" cy="223375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0" name="Google Shape;140;g2aab9c28885_0_8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2200" y="1789125"/>
            <a:ext cx="3076650" cy="3498225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1" name="Google Shape;141;g2aab9c28885_0_84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450" y="4072100"/>
            <a:ext cx="3749949" cy="246747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aab9c28885_2_54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PINTURA FACHADA CALLE COMPAÑÍA</a:t>
            </a:r>
            <a:endParaRPr sz="4000" b="1" dirty="0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3" name="Google Shape;403;g2aab9c28885_2_54"/>
          <p:cNvSpPr txBox="1"/>
          <p:nvPr/>
        </p:nvSpPr>
        <p:spPr>
          <a:xfrm>
            <a:off x="1531000" y="1205925"/>
            <a:ext cx="8493900" cy="3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g2aab9c28885_2_54"/>
          <p:cNvSpPr txBox="1"/>
          <p:nvPr/>
        </p:nvSpPr>
        <p:spPr>
          <a:xfrm>
            <a:off x="1531000" y="1205925"/>
            <a:ext cx="9196500" cy="38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la Corporación para el Desarrollo de la Municipalidad de Santiago, nos contactaron por Proyecto de Mantención de Fachada, Sector Barrio Brazil, este consiste en Hidro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lavadora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pintura,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incluye casa roja Calle Huérfanos 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64cb7ed6d2_0_18"/>
          <p:cNvSpPr txBox="1"/>
          <p:nvPr/>
        </p:nvSpPr>
        <p:spPr>
          <a:xfrm>
            <a:off x="943750" y="367021"/>
            <a:ext cx="8843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                               RETIRO  ANUAL  2024</a:t>
            </a:r>
            <a:endParaRPr sz="4000" b="1" dirty="0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34" name="Google Shape;434;g264cb7ed6d2_0_18"/>
          <p:cNvSpPr txBox="1"/>
          <p:nvPr/>
        </p:nvSpPr>
        <p:spPr>
          <a:xfrm>
            <a:off x="1268825" y="996200"/>
            <a:ext cx="9260400" cy="54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              </a:t>
            </a:r>
            <a:r>
              <a:rPr lang="en-US" sz="3200" dirty="0">
                <a:solidFill>
                  <a:schemeClr val="bg1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Requisito Retiro Ignaciano:</a:t>
            </a:r>
            <a:endParaRPr sz="3200" dirty="0">
              <a:solidFill>
                <a:schemeClr val="bg1"/>
              </a:solidFill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699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Retiro en silencio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momentos de  oración personal en el día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 charlas al día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Caminatas contemplativas en las mañanas, para las que puedan.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99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Conversación personal de acompañamiento para las que lo desee.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Eucaristía al final del día.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g2aacfaee51f_0_86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" y="0"/>
            <a:ext cx="121920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2aacfaee51f_0_868"/>
          <p:cNvSpPr/>
          <p:nvPr/>
        </p:nvSpPr>
        <p:spPr>
          <a:xfrm>
            <a:off x="-167589" y="-117025"/>
            <a:ext cx="12472500" cy="7076100"/>
          </a:xfrm>
          <a:prstGeom prst="rect">
            <a:avLst/>
          </a:prstGeom>
          <a:solidFill>
            <a:srgbClr val="00206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g2aacfaee51f_0_868"/>
          <p:cNvSpPr txBox="1"/>
          <p:nvPr/>
        </p:nvSpPr>
        <p:spPr>
          <a:xfrm>
            <a:off x="2822376" y="1828525"/>
            <a:ext cx="61779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“</a:t>
            </a:r>
            <a:r>
              <a:rPr lang="en-US" sz="4800" b="1" i="1" dirty="0" err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Siguiendo</a:t>
            </a:r>
            <a:r>
              <a:rPr lang="en-US" sz="4800" b="1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las </a:t>
            </a:r>
            <a:r>
              <a:rPr lang="en-US" sz="4800" b="1" i="1" dirty="0" err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huellas</a:t>
            </a:r>
            <a:r>
              <a:rPr lang="en-US" sz="4800" b="1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de Madre Magdalena, </a:t>
            </a:r>
            <a:r>
              <a:rPr lang="en-US" sz="4800" b="1" i="1" dirty="0" err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llegamos</a:t>
            </a:r>
            <a:r>
              <a:rPr lang="en-US" sz="4800" b="1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a las </a:t>
            </a:r>
            <a:r>
              <a:rPr lang="en-US" sz="4800" b="1" i="1" dirty="0" err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huellas</a:t>
            </a:r>
            <a:r>
              <a:rPr lang="en-US" sz="4800" b="1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de Jesús, que nos </a:t>
            </a:r>
            <a:r>
              <a:rPr lang="en-US" sz="4800" b="1" i="1" dirty="0" err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llevan</a:t>
            </a:r>
            <a:r>
              <a:rPr lang="en-US" sz="4800" b="1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hasta la </a:t>
            </a:r>
            <a:r>
              <a:rPr lang="en-US" sz="4800" b="1" i="1" dirty="0" err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misma</a:t>
            </a:r>
            <a:r>
              <a:rPr lang="en-US" sz="4800" b="1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Cruz…” </a:t>
            </a:r>
            <a:endParaRPr sz="4800" b="1" i="1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457DDE-635F-33C0-7060-AE9AF62D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		Anexo Punto 5</a:t>
            </a:r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992ABA8-079E-70DA-6AC6-8551E4EAE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 Hogar  Preciosa Sangre de puente alto ubicado en </a:t>
            </a:r>
            <a:r>
              <a:rPr lang="es-ES" dirty="0" err="1"/>
              <a:t>Av</a:t>
            </a:r>
            <a:r>
              <a:rPr lang="es-ES" dirty="0"/>
              <a:t> Independencia N ° 1210   tiene mismo RUT de la Congregación  82.490.000-0</a:t>
            </a:r>
          </a:p>
          <a:p>
            <a:r>
              <a:rPr lang="es-CL" dirty="0"/>
              <a:t>Los colegios mencionados en la memoria no están asociados al Rut de la Congregación  son Fundaciones Educacionales independientes  </a:t>
            </a:r>
          </a:p>
          <a:p>
            <a:r>
              <a:rPr lang="es-CL" dirty="0"/>
              <a:t>Hogar de la Preciosa sangre esta en cierre temporal desde 2023 por deficiencia en infraestructura ante normativa vigente de los ELEAM-Se esta realizando mejoras .</a:t>
            </a:r>
          </a:p>
        </p:txBody>
      </p:sp>
    </p:spTree>
    <p:extLst>
      <p:ext uri="{BB962C8B-B14F-4D97-AF65-F5344CB8AC3E}">
        <p14:creationId xmlns:p14="http://schemas.microsoft.com/office/powerpoint/2010/main" val="3983322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"/>
          <p:cNvSpPr txBox="1"/>
          <p:nvPr/>
        </p:nvSpPr>
        <p:spPr>
          <a:xfrm>
            <a:off x="713443" y="390786"/>
            <a:ext cx="91474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ENERO | PLANIFICADOR ESPIRITUALIDAD</a:t>
            </a:r>
            <a:endParaRPr sz="4000" b="1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48" name="Google Shape;148;p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44188">
            <a:off x="7875497" y="1727094"/>
            <a:ext cx="3510154" cy="459131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9" name="Google Shape;149;p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25823">
            <a:off x="5965316" y="1133344"/>
            <a:ext cx="3510155" cy="459131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6467" y="1289146"/>
            <a:ext cx="3510155" cy="459131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482031">
            <a:off x="1251605" y="1827729"/>
            <a:ext cx="3510154" cy="459131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"/>
          <p:cNvSpPr txBox="1"/>
          <p:nvPr/>
        </p:nvSpPr>
        <p:spPr>
          <a:xfrm>
            <a:off x="713443" y="390786"/>
            <a:ext cx="91474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FEBRERO | VACACIONES</a:t>
            </a:r>
            <a:endParaRPr sz="4000" b="1" dirty="0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58" name="Google Shape;158;p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4575" y="1323000"/>
            <a:ext cx="4538026" cy="39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8300" y="1322997"/>
            <a:ext cx="4717700" cy="399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MARZO | INICIO DE AÑO ESCOLAR</a:t>
            </a:r>
            <a:endParaRPr sz="2800" b="1" dirty="0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66" name="Google Shape;166;p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1450" y="1267175"/>
            <a:ext cx="4720527" cy="224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200" y="1267175"/>
            <a:ext cx="4720527" cy="224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200" y="3738150"/>
            <a:ext cx="4720527" cy="224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1438" y="3738150"/>
            <a:ext cx="4720527" cy="2249622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aab9c28885_0_90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ABRIL | SEMANA SANTA</a:t>
            </a:r>
            <a:endParaRPr sz="4000" b="1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6" name="Google Shape;176;g2aab9c28885_0_90"/>
          <p:cNvSpPr txBox="1"/>
          <p:nvPr/>
        </p:nvSpPr>
        <p:spPr>
          <a:xfrm>
            <a:off x="7990500" y="1407300"/>
            <a:ext cx="3653400" cy="40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Encuentro con el Pastor junto a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hermanas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hermanos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consagrados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Santiago para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compartir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momento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oración y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fraternidad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inicio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Semana Santa.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Inspirados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la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lectura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bíblica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los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Discípulos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Emaús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los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religiosos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pudieron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compartir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desde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vocación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proyecciones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su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caminar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huellas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esperan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dejar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través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su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servicio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Noticia</a:t>
            </a:r>
            <a:r>
              <a:rPr lang="en-US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b="1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nuestro</a:t>
            </a:r>
            <a:r>
              <a:rPr lang="en-US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sitio web.</a:t>
            </a:r>
            <a:endParaRPr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g2aab9c28885_0_9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50" y="1260750"/>
            <a:ext cx="6066550" cy="40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2aab9c28885_0_9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7600" y="4147675"/>
            <a:ext cx="3547325" cy="2364323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aab9c28885_2_97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ABRIL | SEMANA SANTA</a:t>
            </a:r>
            <a:endParaRPr sz="4000" b="1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85" name="Google Shape;185;g2aab9c28885_2_9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425" y="2198788"/>
            <a:ext cx="7622523" cy="42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2aab9c28885_2_9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25" y="1285175"/>
            <a:ext cx="3823800" cy="286785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aab9c28885_2_19"/>
          <p:cNvSpPr txBox="1"/>
          <p:nvPr/>
        </p:nvSpPr>
        <p:spPr>
          <a:xfrm>
            <a:off x="713443" y="390786"/>
            <a:ext cx="914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0363A"/>
                </a:solidFill>
                <a:latin typeface="Arial Narrow"/>
                <a:ea typeface="Arial Narrow"/>
                <a:cs typeface="Arial Narrow"/>
                <a:sym typeface="Arial Narrow"/>
              </a:rPr>
              <a:t>MAYO | RETIRO MENSUAL MODALIDAD VIRTUAL</a:t>
            </a:r>
            <a:endParaRPr sz="4000" b="1" dirty="0">
              <a:solidFill>
                <a:srgbClr val="E0363A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93" name="Google Shape;193;g2aab9c28885_2_1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125" y="1151025"/>
            <a:ext cx="8845226" cy="434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640</Words>
  <Application>Microsoft Office PowerPoint</Application>
  <PresentationFormat>Panorámica</PresentationFormat>
  <Paragraphs>102</Paragraphs>
  <Slides>34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0" baseType="lpstr">
      <vt:lpstr>Roboto Medium</vt:lpstr>
      <vt:lpstr>Calibri</vt:lpstr>
      <vt:lpstr>Arial</vt:lpstr>
      <vt:lpstr>Arial Narrow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Anexo Punto 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Ignacio Muñoz Flores</dc:creator>
  <cp:lastModifiedBy>Secretaria CPS</cp:lastModifiedBy>
  <cp:revision>18</cp:revision>
  <cp:lastPrinted>2024-01-01T17:47:47Z</cp:lastPrinted>
  <dcterms:created xsi:type="dcterms:W3CDTF">2021-12-28T16:51:32Z</dcterms:created>
  <dcterms:modified xsi:type="dcterms:W3CDTF">2024-07-10T14:52:15Z</dcterms:modified>
</cp:coreProperties>
</file>