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95" r:id="rId3"/>
    <p:sldId id="260" r:id="rId4"/>
    <p:sldId id="299" r:id="rId5"/>
    <p:sldId id="297" r:id="rId6"/>
    <p:sldId id="302" r:id="rId7"/>
    <p:sldId id="300" r:id="rId8"/>
    <p:sldId id="301" r:id="rId9"/>
    <p:sldId id="304" r:id="rId10"/>
    <p:sldId id="303" r:id="rId11"/>
    <p:sldId id="305" r:id="rId12"/>
    <p:sldId id="306"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15F"/>
    <a:srgbClr val="8F7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288"/>
  </p:normalViewPr>
  <p:slideViewPr>
    <p:cSldViewPr snapToGrid="0">
      <p:cViewPr>
        <p:scale>
          <a:sx n="96" d="100"/>
          <a:sy n="96" d="100"/>
        </p:scale>
        <p:origin x="624"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BCD7F-6D7E-40BB-AB69-C97BA2629521}"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38764527-6F9A-4DB8-B477-5468E23B156D}">
      <dgm:prSet/>
      <dgm:spPr/>
      <dgm:t>
        <a:bodyPr/>
        <a:lstStyle/>
        <a:p>
          <a:pPr>
            <a:defRPr b="1"/>
          </a:pPr>
          <a:r>
            <a:rPr lang="en-US" dirty="0"/>
            <a:t>2010</a:t>
          </a:r>
        </a:p>
      </dgm:t>
    </dgm:pt>
    <dgm:pt modelId="{523D1D24-4F74-4986-9BF0-709A37FEF1EA}" type="parTrans" cxnId="{95305BA3-B836-430D-B2F3-ABEBE48833D4}">
      <dgm:prSet/>
      <dgm:spPr/>
      <dgm:t>
        <a:bodyPr/>
        <a:lstStyle/>
        <a:p>
          <a:endParaRPr lang="en-US"/>
        </a:p>
      </dgm:t>
    </dgm:pt>
    <dgm:pt modelId="{63A7A6C4-65A2-455B-BE29-6794467B7647}" type="sibTrans" cxnId="{95305BA3-B836-430D-B2F3-ABEBE48833D4}">
      <dgm:prSet/>
      <dgm:spPr/>
      <dgm:t>
        <a:bodyPr/>
        <a:lstStyle/>
        <a:p>
          <a:endParaRPr lang="en-US"/>
        </a:p>
      </dgm:t>
    </dgm:pt>
    <dgm:pt modelId="{E62F9BB9-BA3F-4D5E-AB68-2D1703655763}">
      <dgm:prSet/>
      <dgm:spPr/>
      <dgm:t>
        <a:bodyPr/>
        <a:lstStyle/>
        <a:p>
          <a:r>
            <a:rPr lang="en-US" dirty="0" err="1"/>
            <a:t>Destacadas</a:t>
          </a:r>
          <a:r>
            <a:rPr lang="en-US" dirty="0"/>
            <a:t> </a:t>
          </a:r>
          <a:r>
            <a:rPr lang="en-US" dirty="0" err="1"/>
            <a:t>dermatólogas</a:t>
          </a:r>
          <a:r>
            <a:rPr lang="en-US" dirty="0"/>
            <a:t> se </a:t>
          </a:r>
          <a:r>
            <a:rPr lang="en-US" dirty="0" err="1"/>
            <a:t>interesan</a:t>
          </a:r>
          <a:r>
            <a:rPr lang="en-US" dirty="0"/>
            <a:t> </a:t>
          </a:r>
          <a:r>
            <a:rPr lang="en-US" dirty="0" err="1"/>
            <a:t>por</a:t>
          </a:r>
          <a:r>
            <a:rPr lang="en-US" dirty="0"/>
            <a:t> </a:t>
          </a:r>
          <a:r>
            <a:rPr lang="en-US" dirty="0" err="1"/>
            <a:t>una</a:t>
          </a:r>
          <a:r>
            <a:rPr lang="en-US" dirty="0"/>
            <a:t> </a:t>
          </a:r>
          <a:r>
            <a:rPr lang="en-US" dirty="0" err="1"/>
            <a:t>enfermedad</a:t>
          </a:r>
          <a:r>
            <a:rPr lang="en-US" dirty="0"/>
            <a:t> poco </a:t>
          </a:r>
          <a:r>
            <a:rPr lang="en-US" dirty="0" err="1"/>
            <a:t>frecuente</a:t>
          </a:r>
          <a:r>
            <a:rPr lang="en-US" dirty="0"/>
            <a:t> con un  </a:t>
          </a:r>
          <a:r>
            <a:rPr lang="en-US" dirty="0" err="1"/>
            <a:t>significativo</a:t>
          </a:r>
          <a:r>
            <a:rPr lang="en-US" dirty="0"/>
            <a:t> </a:t>
          </a:r>
          <a:r>
            <a:rPr lang="en-US" dirty="0" err="1"/>
            <a:t>impacto</a:t>
          </a:r>
          <a:r>
            <a:rPr lang="en-US" dirty="0"/>
            <a:t> </a:t>
          </a:r>
          <a:r>
            <a:rPr lang="en-US" dirty="0" err="1"/>
            <a:t>en</a:t>
          </a:r>
          <a:r>
            <a:rPr lang="en-US" dirty="0"/>
            <a:t> la </a:t>
          </a:r>
          <a:r>
            <a:rPr lang="en-US" dirty="0" err="1"/>
            <a:t>calidad</a:t>
          </a:r>
          <a:r>
            <a:rPr lang="en-US" dirty="0"/>
            <a:t> de </a:t>
          </a:r>
          <a:r>
            <a:rPr lang="en-US" dirty="0" err="1"/>
            <a:t>vida</a:t>
          </a:r>
          <a:r>
            <a:rPr lang="en-US" dirty="0"/>
            <a:t>.</a:t>
          </a:r>
        </a:p>
      </dgm:t>
    </dgm:pt>
    <dgm:pt modelId="{C1B36A48-9585-410E-87C2-9ACA89061070}" type="parTrans" cxnId="{CD2A05DF-1591-44A7-887A-54D7A83B1852}">
      <dgm:prSet/>
      <dgm:spPr/>
      <dgm:t>
        <a:bodyPr/>
        <a:lstStyle/>
        <a:p>
          <a:endParaRPr lang="en-US"/>
        </a:p>
      </dgm:t>
    </dgm:pt>
    <dgm:pt modelId="{55D29113-DE55-4B95-A826-05CA741602C2}" type="sibTrans" cxnId="{CD2A05DF-1591-44A7-887A-54D7A83B1852}">
      <dgm:prSet/>
      <dgm:spPr/>
      <dgm:t>
        <a:bodyPr/>
        <a:lstStyle/>
        <a:p>
          <a:endParaRPr lang="en-US"/>
        </a:p>
      </dgm:t>
    </dgm:pt>
    <dgm:pt modelId="{5A5FE0B7-BC7A-4C1D-8548-E0459A5FE12B}">
      <dgm:prSet/>
      <dgm:spPr/>
      <dgm:t>
        <a:bodyPr/>
        <a:lstStyle/>
        <a:p>
          <a:pPr>
            <a:defRPr b="1"/>
          </a:pPr>
          <a:r>
            <a:rPr lang="en-US" dirty="0"/>
            <a:t>2012</a:t>
          </a:r>
        </a:p>
      </dgm:t>
    </dgm:pt>
    <dgm:pt modelId="{2AFFFC08-4131-45AE-90BF-F82C7E9D9CB7}" type="parTrans" cxnId="{4058AA9C-8EED-41EF-805B-1DB918194C8C}">
      <dgm:prSet/>
      <dgm:spPr/>
      <dgm:t>
        <a:bodyPr/>
        <a:lstStyle/>
        <a:p>
          <a:endParaRPr lang="en-US"/>
        </a:p>
      </dgm:t>
    </dgm:pt>
    <dgm:pt modelId="{DEB4A4C0-5483-4E57-BFCC-08B1D984B601}" type="sibTrans" cxnId="{4058AA9C-8EED-41EF-805B-1DB918194C8C}">
      <dgm:prSet/>
      <dgm:spPr/>
      <dgm:t>
        <a:bodyPr/>
        <a:lstStyle/>
        <a:p>
          <a:endParaRPr lang="en-US"/>
        </a:p>
      </dgm:t>
    </dgm:pt>
    <dgm:pt modelId="{E973B2BF-CF81-40D4-A62E-F7503EB57EEA}">
      <dgm:prSet/>
      <dgm:spPr/>
      <dgm:t>
        <a:bodyPr/>
        <a:lstStyle/>
        <a:p>
          <a:pPr>
            <a:defRPr b="1"/>
          </a:pPr>
          <a:r>
            <a:rPr lang="en-US"/>
            <a:t>2020</a:t>
          </a:r>
        </a:p>
      </dgm:t>
    </dgm:pt>
    <dgm:pt modelId="{0372B169-0BB4-4E78-8D02-1D677F78DB1A}" type="parTrans" cxnId="{224DB468-3FAD-43D5-9A91-661F3E86E8CC}">
      <dgm:prSet/>
      <dgm:spPr/>
      <dgm:t>
        <a:bodyPr/>
        <a:lstStyle/>
        <a:p>
          <a:endParaRPr lang="en-US"/>
        </a:p>
      </dgm:t>
    </dgm:pt>
    <dgm:pt modelId="{EE917743-D004-4F5B-9FCA-4DD386892811}" type="sibTrans" cxnId="{224DB468-3FAD-43D5-9A91-661F3E86E8CC}">
      <dgm:prSet/>
      <dgm:spPr/>
      <dgm:t>
        <a:bodyPr/>
        <a:lstStyle/>
        <a:p>
          <a:endParaRPr lang="en-US"/>
        </a:p>
      </dgm:t>
    </dgm:pt>
    <dgm:pt modelId="{3A374962-3C17-4223-803B-CEB6325B928A}">
      <dgm:prSet/>
      <dgm:spPr/>
      <dgm:t>
        <a:bodyPr/>
        <a:lstStyle/>
        <a:p>
          <a:r>
            <a:rPr lang="en-US" dirty="0"/>
            <a:t>Se genera </a:t>
          </a:r>
          <a:r>
            <a:rPr lang="en-US" dirty="0" err="1"/>
            <a:t>el</a:t>
          </a:r>
          <a:r>
            <a:rPr lang="en-US" dirty="0"/>
            <a:t> </a:t>
          </a:r>
          <a:r>
            <a:rPr lang="en-US" dirty="0" err="1"/>
            <a:t>interés</a:t>
          </a:r>
          <a:r>
            <a:rPr lang="en-US" dirty="0"/>
            <a:t> de </a:t>
          </a:r>
          <a:r>
            <a:rPr lang="en-US" dirty="0" err="1"/>
            <a:t>médicos</a:t>
          </a:r>
          <a:r>
            <a:rPr lang="en-US" dirty="0"/>
            <a:t> y de privados (</a:t>
          </a:r>
          <a:r>
            <a:rPr lang="en-US" dirty="0" err="1"/>
            <a:t>industria</a:t>
          </a:r>
          <a:r>
            <a:rPr lang="en-US" dirty="0"/>
            <a:t> </a:t>
          </a:r>
          <a:r>
            <a:rPr lang="en-US" dirty="0" err="1"/>
            <a:t>farmacéutica</a:t>
          </a:r>
          <a:r>
            <a:rPr lang="en-US" dirty="0"/>
            <a:t>) para </a:t>
          </a:r>
          <a:r>
            <a:rPr lang="en-US" dirty="0" err="1"/>
            <a:t>apoyar</a:t>
          </a:r>
          <a:r>
            <a:rPr lang="en-US" dirty="0"/>
            <a:t> y </a:t>
          </a:r>
          <a:r>
            <a:rPr lang="en-US" dirty="0" err="1"/>
            <a:t>financiar</a:t>
          </a:r>
          <a:r>
            <a:rPr lang="en-US" dirty="0"/>
            <a:t> </a:t>
          </a:r>
          <a:r>
            <a:rPr lang="en-US" dirty="0" err="1"/>
            <a:t>iniciativa</a:t>
          </a:r>
          <a:r>
            <a:rPr lang="en-US" dirty="0"/>
            <a:t>.</a:t>
          </a:r>
        </a:p>
      </dgm:t>
    </dgm:pt>
    <dgm:pt modelId="{1CEE55FD-9D48-444A-BFA7-5BEC751CB108}" type="parTrans" cxnId="{D3F50B51-8119-459C-8BC8-7F3EF74E5D1B}">
      <dgm:prSet/>
      <dgm:spPr/>
      <dgm:t>
        <a:bodyPr/>
        <a:lstStyle/>
        <a:p>
          <a:endParaRPr lang="en-US"/>
        </a:p>
      </dgm:t>
    </dgm:pt>
    <dgm:pt modelId="{AB9BBB5E-D589-4AD3-AC64-DBAFD088249D}" type="sibTrans" cxnId="{D3F50B51-8119-459C-8BC8-7F3EF74E5D1B}">
      <dgm:prSet/>
      <dgm:spPr/>
      <dgm:t>
        <a:bodyPr/>
        <a:lstStyle/>
        <a:p>
          <a:endParaRPr lang="en-US"/>
        </a:p>
      </dgm:t>
    </dgm:pt>
    <dgm:pt modelId="{C171EED8-780C-48B9-A8C7-0D01C6A5B517}">
      <dgm:prSet/>
      <dgm:spPr/>
      <dgm:t>
        <a:bodyPr/>
        <a:lstStyle/>
        <a:p>
          <a:pPr>
            <a:defRPr b="1"/>
          </a:pPr>
          <a:r>
            <a:rPr lang="en-US" dirty="0"/>
            <a:t>2023</a:t>
          </a:r>
        </a:p>
      </dgm:t>
    </dgm:pt>
    <dgm:pt modelId="{85F6F184-47E3-4E9E-81F5-F8C45ED9BD9E}" type="parTrans" cxnId="{897659B4-F899-480B-82CA-0BFC8063F467}">
      <dgm:prSet/>
      <dgm:spPr/>
      <dgm:t>
        <a:bodyPr/>
        <a:lstStyle/>
        <a:p>
          <a:endParaRPr lang="en-US"/>
        </a:p>
      </dgm:t>
    </dgm:pt>
    <dgm:pt modelId="{8E7F459B-7ADA-4128-ACF9-7C3027E9BE69}" type="sibTrans" cxnId="{897659B4-F899-480B-82CA-0BFC8063F467}">
      <dgm:prSet/>
      <dgm:spPr/>
      <dgm:t>
        <a:bodyPr/>
        <a:lstStyle/>
        <a:p>
          <a:endParaRPr lang="en-US"/>
        </a:p>
      </dgm:t>
    </dgm:pt>
    <dgm:pt modelId="{E75B9F3C-9B45-D948-A58F-8C675F264E55}">
      <dgm:prSet/>
      <dgm:spPr/>
      <dgm:t>
        <a:bodyPr/>
        <a:lstStyle/>
        <a:p>
          <a:pPr>
            <a:defRPr b="1"/>
          </a:pPr>
          <a:r>
            <a:rPr lang="en-US" dirty="0"/>
            <a:t>2022</a:t>
          </a:r>
        </a:p>
      </dgm:t>
    </dgm:pt>
    <dgm:pt modelId="{6E9E5200-FCA2-0642-A84F-9DC7E18D7036}" type="parTrans" cxnId="{3541FBDA-4A82-8846-A0E3-7F964705A976}">
      <dgm:prSet/>
      <dgm:spPr/>
      <dgm:t>
        <a:bodyPr/>
        <a:lstStyle/>
        <a:p>
          <a:endParaRPr lang="es-MX"/>
        </a:p>
      </dgm:t>
    </dgm:pt>
    <dgm:pt modelId="{FBA18BF9-E41F-6D4C-93D2-C9C4561C90EC}" type="sibTrans" cxnId="{3541FBDA-4A82-8846-A0E3-7F964705A976}">
      <dgm:prSet/>
      <dgm:spPr/>
      <dgm:t>
        <a:bodyPr/>
        <a:lstStyle/>
        <a:p>
          <a:endParaRPr lang="es-MX"/>
        </a:p>
      </dgm:t>
    </dgm:pt>
    <dgm:pt modelId="{818FDE65-CDAC-144B-BE7F-8742599502D1}">
      <dgm:prSet/>
      <dgm:spPr/>
      <dgm:t>
        <a:bodyPr/>
        <a:lstStyle/>
        <a:p>
          <a:r>
            <a:rPr lang="en-US" dirty="0"/>
            <a:t>28 de </a:t>
          </a:r>
          <a:r>
            <a:rPr lang="en-US" dirty="0" err="1"/>
            <a:t>Febrero</a:t>
          </a:r>
          <a:r>
            <a:rPr lang="en-US" dirty="0"/>
            <a:t> se </a:t>
          </a:r>
          <a:r>
            <a:rPr lang="en-US" dirty="0" err="1"/>
            <a:t>funda</a:t>
          </a:r>
          <a:r>
            <a:rPr lang="en-US" dirty="0"/>
            <a:t> </a:t>
          </a:r>
          <a:r>
            <a:rPr lang="en-US" dirty="0" err="1"/>
            <a:t>Agrupación</a:t>
          </a:r>
          <a:r>
            <a:rPr lang="en-US" dirty="0"/>
            <a:t> Por </a:t>
          </a:r>
          <a:r>
            <a:rPr lang="en-US" dirty="0" err="1"/>
            <a:t>Ictiosis</a:t>
          </a:r>
          <a:r>
            <a:rPr lang="en-US" dirty="0"/>
            <a:t> (API)</a:t>
          </a:r>
        </a:p>
      </dgm:t>
    </dgm:pt>
    <dgm:pt modelId="{DD27F808-28D8-8547-8755-0FFAEF85A36E}" type="parTrans" cxnId="{FD474ABF-1AB9-5244-82F8-70836EB9A1F2}">
      <dgm:prSet/>
      <dgm:spPr/>
      <dgm:t>
        <a:bodyPr/>
        <a:lstStyle/>
        <a:p>
          <a:endParaRPr lang="es-MX"/>
        </a:p>
      </dgm:t>
    </dgm:pt>
    <dgm:pt modelId="{4FE8AA30-BAB6-444A-B1C8-01B1180CD54E}" type="sibTrans" cxnId="{FD474ABF-1AB9-5244-82F8-70836EB9A1F2}">
      <dgm:prSet/>
      <dgm:spPr/>
      <dgm:t>
        <a:bodyPr/>
        <a:lstStyle/>
        <a:p>
          <a:endParaRPr lang="es-MX"/>
        </a:p>
      </dgm:t>
    </dgm:pt>
    <dgm:pt modelId="{D2847350-1505-4E44-9FF9-DBD76BA297F1}">
      <dgm:prSet/>
      <dgm:spPr/>
      <dgm:t>
        <a:bodyPr/>
        <a:lstStyle/>
        <a:p>
          <a:r>
            <a:rPr lang="en-US" dirty="0"/>
            <a:t>Se </a:t>
          </a:r>
          <a:r>
            <a:rPr lang="en-US" dirty="0" err="1"/>
            <a:t>inician</a:t>
          </a:r>
          <a:r>
            <a:rPr lang="en-US" dirty="0"/>
            <a:t> las </a:t>
          </a:r>
          <a:r>
            <a:rPr lang="en-US" dirty="0" err="1"/>
            <a:t>Actividades</a:t>
          </a:r>
          <a:r>
            <a:rPr lang="en-US" dirty="0"/>
            <a:t> API</a:t>
          </a:r>
        </a:p>
      </dgm:t>
    </dgm:pt>
    <dgm:pt modelId="{FB7B20EA-A04E-8544-93E4-4D0D6B4CFB06}" type="parTrans" cxnId="{4E2C8527-5F23-B145-A982-DB13C75E809A}">
      <dgm:prSet/>
      <dgm:spPr/>
      <dgm:t>
        <a:bodyPr/>
        <a:lstStyle/>
        <a:p>
          <a:endParaRPr lang="es-MX"/>
        </a:p>
      </dgm:t>
    </dgm:pt>
    <dgm:pt modelId="{C5C79171-4F23-5A48-BCE6-40C5D96FE059}" type="sibTrans" cxnId="{4E2C8527-5F23-B145-A982-DB13C75E809A}">
      <dgm:prSet/>
      <dgm:spPr/>
      <dgm:t>
        <a:bodyPr/>
        <a:lstStyle/>
        <a:p>
          <a:endParaRPr lang="es-MX"/>
        </a:p>
      </dgm:t>
    </dgm:pt>
    <dgm:pt modelId="{CA82D7E4-4644-8F40-95DB-E2B9FB1049C3}">
      <dgm:prSet/>
      <dgm:spPr/>
      <dgm:t>
        <a:bodyPr/>
        <a:lstStyle/>
        <a:p>
          <a:pPr>
            <a:defRPr b="1"/>
          </a:pPr>
          <a:r>
            <a:rPr lang="en-US" dirty="0"/>
            <a:t>2013</a:t>
          </a:r>
        </a:p>
      </dgm:t>
    </dgm:pt>
    <dgm:pt modelId="{3403C9FE-FD04-5440-BD1A-493449F9E358}" type="parTrans" cxnId="{E8FD119E-7BCE-5647-A2B9-E9277959D809}">
      <dgm:prSet/>
      <dgm:spPr/>
      <dgm:t>
        <a:bodyPr/>
        <a:lstStyle/>
        <a:p>
          <a:endParaRPr lang="es-MX"/>
        </a:p>
      </dgm:t>
    </dgm:pt>
    <dgm:pt modelId="{01F8194B-05A9-A54C-9EAA-BC35A40B0AEF}" type="sibTrans" cxnId="{E8FD119E-7BCE-5647-A2B9-E9277959D809}">
      <dgm:prSet/>
      <dgm:spPr/>
      <dgm:t>
        <a:bodyPr/>
        <a:lstStyle/>
        <a:p>
          <a:endParaRPr lang="es-MX"/>
        </a:p>
      </dgm:t>
    </dgm:pt>
    <dgm:pt modelId="{4D4F2712-1434-4D43-9FE0-626320CD66EC}">
      <dgm:prSet/>
      <dgm:spPr/>
      <dgm:t>
        <a:bodyPr/>
        <a:lstStyle/>
        <a:p>
          <a:r>
            <a:rPr lang="en-US" dirty="0"/>
            <a:t>Con la </a:t>
          </a:r>
          <a:r>
            <a:rPr lang="en-US" dirty="0" err="1"/>
            <a:t>visita</a:t>
          </a:r>
          <a:r>
            <a:rPr lang="en-US" dirty="0"/>
            <a:t> de Dr. Mary William y Dr. Peter Elías se </a:t>
          </a:r>
          <a:r>
            <a:rPr lang="en-US" dirty="0" err="1"/>
            <a:t>realiza</a:t>
          </a:r>
          <a:r>
            <a:rPr lang="en-US" dirty="0"/>
            <a:t> la Primera </a:t>
          </a:r>
          <a:r>
            <a:rPr lang="en-US" dirty="0" err="1"/>
            <a:t>Clínica</a:t>
          </a:r>
          <a:r>
            <a:rPr lang="en-US" dirty="0"/>
            <a:t> de </a:t>
          </a:r>
          <a:r>
            <a:rPr lang="en-US" dirty="0" err="1"/>
            <a:t>Ictiosis</a:t>
          </a:r>
          <a:r>
            <a:rPr lang="en-US" dirty="0"/>
            <a:t> </a:t>
          </a:r>
        </a:p>
      </dgm:t>
    </dgm:pt>
    <dgm:pt modelId="{43B137B4-E164-434B-9A4B-DD1AAFCD3899}" type="parTrans" cxnId="{28E0FB26-9AA6-9647-96F5-126640C0FCF7}">
      <dgm:prSet/>
      <dgm:spPr/>
      <dgm:t>
        <a:bodyPr/>
        <a:lstStyle/>
        <a:p>
          <a:endParaRPr lang="es-MX"/>
        </a:p>
      </dgm:t>
    </dgm:pt>
    <dgm:pt modelId="{F0E50E0D-F7D2-1143-853E-7E967034E311}" type="sibTrans" cxnId="{28E0FB26-9AA6-9647-96F5-126640C0FCF7}">
      <dgm:prSet/>
      <dgm:spPr/>
      <dgm:t>
        <a:bodyPr/>
        <a:lstStyle/>
        <a:p>
          <a:endParaRPr lang="es-MX"/>
        </a:p>
      </dgm:t>
    </dgm:pt>
    <dgm:pt modelId="{61FAEA2B-6336-9C4F-85C4-2A07B2CFCF77}">
      <dgm:prSet/>
      <dgm:spPr/>
      <dgm:t>
        <a:bodyPr/>
        <a:lstStyle/>
        <a:p>
          <a:r>
            <a:rPr lang="en-US" dirty="0"/>
            <a:t>1er. Encuentro </a:t>
          </a:r>
          <a:r>
            <a:rPr lang="en-US" dirty="0" err="1"/>
            <a:t>Ictiosis</a:t>
          </a:r>
          <a:r>
            <a:rPr lang="en-US" dirty="0"/>
            <a:t> </a:t>
          </a:r>
          <a:r>
            <a:rPr lang="en-US" dirty="0" err="1"/>
            <a:t>Severas</a:t>
          </a:r>
          <a:endParaRPr lang="en-US" dirty="0"/>
        </a:p>
      </dgm:t>
    </dgm:pt>
    <dgm:pt modelId="{1689C96E-4F40-6241-A51B-B351806D3DC4}" type="parTrans" cxnId="{9C29FDDB-BE46-8E46-8DD4-9879CA5A3FEA}">
      <dgm:prSet/>
      <dgm:spPr/>
      <dgm:t>
        <a:bodyPr/>
        <a:lstStyle/>
        <a:p>
          <a:endParaRPr lang="es-MX"/>
        </a:p>
      </dgm:t>
    </dgm:pt>
    <dgm:pt modelId="{EFE8B9AC-8E2C-C240-BA4E-3B9678EB9C26}" type="sibTrans" cxnId="{9C29FDDB-BE46-8E46-8DD4-9879CA5A3FEA}">
      <dgm:prSet/>
      <dgm:spPr/>
      <dgm:t>
        <a:bodyPr/>
        <a:lstStyle/>
        <a:p>
          <a:endParaRPr lang="es-MX"/>
        </a:p>
      </dgm:t>
    </dgm:pt>
    <dgm:pt modelId="{ED2E1A9C-AEE8-D04E-95AC-2DFC98F4DB42}">
      <dgm:prSet/>
      <dgm:spPr/>
      <dgm:t>
        <a:bodyPr/>
        <a:lstStyle/>
        <a:p>
          <a:r>
            <a:rPr lang="en-US" dirty="0" err="1"/>
            <a:t>Registro</a:t>
          </a:r>
          <a:r>
            <a:rPr lang="en-US" dirty="0"/>
            <a:t> Nacional de </a:t>
          </a:r>
          <a:r>
            <a:rPr lang="en-US" dirty="0" err="1"/>
            <a:t>Ictiosis</a:t>
          </a:r>
          <a:r>
            <a:rPr lang="en-US" dirty="0"/>
            <a:t> </a:t>
          </a:r>
          <a:r>
            <a:rPr lang="en-US" dirty="0" err="1"/>
            <a:t>Severas</a:t>
          </a:r>
          <a:r>
            <a:rPr lang="en-US" dirty="0"/>
            <a:t> </a:t>
          </a:r>
          <a:r>
            <a:rPr lang="en-US" dirty="0" err="1"/>
            <a:t>en</a:t>
          </a:r>
          <a:r>
            <a:rPr lang="en-US" dirty="0"/>
            <a:t> Chile  (</a:t>
          </a:r>
          <a:r>
            <a:rPr lang="en-US" dirty="0" err="1"/>
            <a:t>excluye</a:t>
          </a:r>
          <a:r>
            <a:rPr lang="en-US" dirty="0"/>
            <a:t> </a:t>
          </a:r>
          <a:r>
            <a:rPr lang="en-US" dirty="0" err="1"/>
            <a:t>Ictiosis</a:t>
          </a:r>
          <a:r>
            <a:rPr lang="en-US" dirty="0"/>
            <a:t> vulgar y la </a:t>
          </a:r>
          <a:r>
            <a:rPr lang="en-US" dirty="0" err="1"/>
            <a:t>Ictiosis</a:t>
          </a:r>
          <a:r>
            <a:rPr lang="en-US" dirty="0"/>
            <a:t> </a:t>
          </a:r>
          <a:r>
            <a:rPr lang="en-US" dirty="0" err="1"/>
            <a:t>ligada</a:t>
          </a:r>
          <a:r>
            <a:rPr lang="en-US" dirty="0"/>
            <a:t> al X)</a:t>
          </a:r>
        </a:p>
      </dgm:t>
    </dgm:pt>
    <dgm:pt modelId="{E7586A1B-7DCF-DD4A-B6D6-625C6E061701}" type="sibTrans" cxnId="{DA4235AC-17E1-D34C-A492-46CCDB152887}">
      <dgm:prSet/>
      <dgm:spPr/>
      <dgm:t>
        <a:bodyPr/>
        <a:lstStyle/>
        <a:p>
          <a:endParaRPr lang="es-MX"/>
        </a:p>
      </dgm:t>
    </dgm:pt>
    <dgm:pt modelId="{3AA05118-B90A-0C48-9F61-64EA91554554}" type="parTrans" cxnId="{DA4235AC-17E1-D34C-A492-46CCDB152887}">
      <dgm:prSet/>
      <dgm:spPr/>
      <dgm:t>
        <a:bodyPr/>
        <a:lstStyle/>
        <a:p>
          <a:endParaRPr lang="es-MX"/>
        </a:p>
      </dgm:t>
    </dgm:pt>
    <dgm:pt modelId="{67D9C63F-CCE3-3E4E-95FF-12330CF054A6}">
      <dgm:prSet/>
      <dgm:spPr/>
      <dgm:t>
        <a:bodyPr/>
        <a:lstStyle/>
        <a:p>
          <a:r>
            <a:rPr lang="en-US" dirty="0" err="1"/>
            <a:t>Inicio</a:t>
          </a:r>
          <a:r>
            <a:rPr lang="en-US" dirty="0"/>
            <a:t> </a:t>
          </a:r>
          <a:r>
            <a:rPr lang="en-US" dirty="0" err="1"/>
            <a:t>Registro</a:t>
          </a:r>
          <a:r>
            <a:rPr lang="en-US" dirty="0"/>
            <a:t> </a:t>
          </a:r>
          <a:r>
            <a:rPr lang="en-US" dirty="0" err="1"/>
            <a:t>Ictiosis</a:t>
          </a:r>
          <a:endParaRPr lang="en-US" dirty="0"/>
        </a:p>
      </dgm:t>
    </dgm:pt>
    <dgm:pt modelId="{44A996F5-2C30-B741-B560-3696C694EA44}" type="parTrans" cxnId="{7CC01BE1-8E5C-3642-8FEF-B917A710E52A}">
      <dgm:prSet/>
      <dgm:spPr/>
      <dgm:t>
        <a:bodyPr/>
        <a:lstStyle/>
        <a:p>
          <a:endParaRPr lang="es-MX"/>
        </a:p>
      </dgm:t>
    </dgm:pt>
    <dgm:pt modelId="{D79D13C6-DBB1-6C4C-97C3-74FC930CCA12}" type="sibTrans" cxnId="{7CC01BE1-8E5C-3642-8FEF-B917A710E52A}">
      <dgm:prSet/>
      <dgm:spPr/>
      <dgm:t>
        <a:bodyPr/>
        <a:lstStyle/>
        <a:p>
          <a:endParaRPr lang="es-MX"/>
        </a:p>
      </dgm:t>
    </dgm:pt>
    <dgm:pt modelId="{C17EB23D-ACFE-454E-97DB-1C83310935B9}" type="pres">
      <dgm:prSet presAssocID="{747BCD7F-6D7E-40BB-AB69-C97BA2629521}" presName="root" presStyleCnt="0">
        <dgm:presLayoutVars>
          <dgm:chMax/>
          <dgm:chPref/>
          <dgm:animLvl val="lvl"/>
        </dgm:presLayoutVars>
      </dgm:prSet>
      <dgm:spPr/>
    </dgm:pt>
    <dgm:pt modelId="{517BF7F1-F326-384F-9B93-8807CCDA1D0F}" type="pres">
      <dgm:prSet presAssocID="{747BCD7F-6D7E-40BB-AB69-C97BA2629521}" presName="divider" presStyleLbl="node1" presStyleIdx="0" presStyleCnt="1"/>
      <dgm:spPr>
        <a:solidFill>
          <a:srgbClr val="39515F"/>
        </a:solidFill>
      </dgm:spPr>
    </dgm:pt>
    <dgm:pt modelId="{BFE1E08E-437B-7B46-962C-B93B8C5333E4}" type="pres">
      <dgm:prSet presAssocID="{747BCD7F-6D7E-40BB-AB69-C97BA2629521}" presName="nodes" presStyleCnt="0">
        <dgm:presLayoutVars>
          <dgm:chMax/>
          <dgm:chPref/>
          <dgm:animLvl val="lvl"/>
        </dgm:presLayoutVars>
      </dgm:prSet>
      <dgm:spPr/>
    </dgm:pt>
    <dgm:pt modelId="{B09C5721-CED1-7944-9320-75CD7601C39C}" type="pres">
      <dgm:prSet presAssocID="{38764527-6F9A-4DB8-B477-5468E23B156D}" presName="composite" presStyleCnt="0"/>
      <dgm:spPr/>
    </dgm:pt>
    <dgm:pt modelId="{D2812305-1414-6242-89B8-5B78D84F1F7B}" type="pres">
      <dgm:prSet presAssocID="{38764527-6F9A-4DB8-B477-5468E23B156D}" presName="L1TextContainer" presStyleLbl="revTx" presStyleIdx="0" presStyleCnt="6">
        <dgm:presLayoutVars>
          <dgm:chMax val="1"/>
          <dgm:chPref val="1"/>
          <dgm:bulletEnabled val="1"/>
        </dgm:presLayoutVars>
      </dgm:prSet>
      <dgm:spPr/>
    </dgm:pt>
    <dgm:pt modelId="{21CC01C1-498A-0244-87CC-71D38193F88E}" type="pres">
      <dgm:prSet presAssocID="{38764527-6F9A-4DB8-B477-5468E23B156D}" presName="L2TextContainerWrapper" presStyleCnt="0">
        <dgm:presLayoutVars>
          <dgm:chMax val="0"/>
          <dgm:chPref val="0"/>
          <dgm:bulletEnabled val="1"/>
        </dgm:presLayoutVars>
      </dgm:prSet>
      <dgm:spPr/>
    </dgm:pt>
    <dgm:pt modelId="{867A47DB-77DC-724D-84D8-8A6A8D817054}" type="pres">
      <dgm:prSet presAssocID="{38764527-6F9A-4DB8-B477-5468E23B156D}" presName="L2TextContainer" presStyleLbl="bgAccFollowNode1" presStyleIdx="0" presStyleCnt="6"/>
      <dgm:spPr/>
    </dgm:pt>
    <dgm:pt modelId="{96175BEA-3666-4C43-BF4C-15A6DD0B19C3}" type="pres">
      <dgm:prSet presAssocID="{38764527-6F9A-4DB8-B477-5468E23B156D}" presName="FlexibleEmptyPlaceHolder" presStyleCnt="0"/>
      <dgm:spPr/>
    </dgm:pt>
    <dgm:pt modelId="{29101DA9-774D-1445-8789-C537CA1CA493}" type="pres">
      <dgm:prSet presAssocID="{38764527-6F9A-4DB8-B477-5468E23B156D}" presName="ConnectLine" presStyleLbl="alignNode1" presStyleIdx="0"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484C193-EAC6-7748-BD8A-3853B1F277D9}" type="pres">
      <dgm:prSet presAssocID="{38764527-6F9A-4DB8-B477-5468E23B156D}" presName="ConnectorPoint" presStyleLbl="fgAcc1" presStyleIdx="0" presStyleCnt="6"/>
      <dgm:spPr>
        <a:solidFill>
          <a:schemeClr val="lt1">
            <a:alpha val="90000"/>
            <a:hueOff val="0"/>
            <a:satOff val="0"/>
            <a:lumOff val="0"/>
            <a:alphaOff val="0"/>
          </a:schemeClr>
        </a:solidFill>
        <a:ln w="19050" cap="flat" cmpd="sng" algn="ctr">
          <a:noFill/>
          <a:prstDash val="solid"/>
          <a:miter lim="800000"/>
        </a:ln>
        <a:effectLst/>
      </dgm:spPr>
    </dgm:pt>
    <dgm:pt modelId="{256F8E61-8E35-5D41-B3CE-EB81F79884A8}" type="pres">
      <dgm:prSet presAssocID="{38764527-6F9A-4DB8-B477-5468E23B156D}" presName="EmptyPlaceHolder" presStyleCnt="0"/>
      <dgm:spPr/>
    </dgm:pt>
    <dgm:pt modelId="{FB865A50-3C3D-7942-B8ED-AF720ADCE48A}" type="pres">
      <dgm:prSet presAssocID="{63A7A6C4-65A2-455B-BE29-6794467B7647}" presName="spaceBetweenRectangles" presStyleCnt="0"/>
      <dgm:spPr/>
    </dgm:pt>
    <dgm:pt modelId="{408601D8-4A6C-5844-933F-34279D49C48B}" type="pres">
      <dgm:prSet presAssocID="{5A5FE0B7-BC7A-4C1D-8548-E0459A5FE12B}" presName="composite" presStyleCnt="0"/>
      <dgm:spPr/>
    </dgm:pt>
    <dgm:pt modelId="{0BC35BB2-9398-A343-94FA-3C5C62CAA92B}" type="pres">
      <dgm:prSet presAssocID="{5A5FE0B7-BC7A-4C1D-8548-E0459A5FE12B}" presName="L1TextContainer" presStyleLbl="revTx" presStyleIdx="1" presStyleCnt="6">
        <dgm:presLayoutVars>
          <dgm:chMax val="1"/>
          <dgm:chPref val="1"/>
          <dgm:bulletEnabled val="1"/>
        </dgm:presLayoutVars>
      </dgm:prSet>
      <dgm:spPr/>
    </dgm:pt>
    <dgm:pt modelId="{F358EE81-9039-EF4C-8A62-D7F99E57C8B8}" type="pres">
      <dgm:prSet presAssocID="{5A5FE0B7-BC7A-4C1D-8548-E0459A5FE12B}" presName="L2TextContainerWrapper" presStyleCnt="0">
        <dgm:presLayoutVars>
          <dgm:chMax val="0"/>
          <dgm:chPref val="0"/>
          <dgm:bulletEnabled val="1"/>
        </dgm:presLayoutVars>
      </dgm:prSet>
      <dgm:spPr/>
    </dgm:pt>
    <dgm:pt modelId="{AA4A1692-7B6F-F24F-B048-7307D2EA6C7A}" type="pres">
      <dgm:prSet presAssocID="{5A5FE0B7-BC7A-4C1D-8548-E0459A5FE12B}" presName="L2TextContainer" presStyleLbl="bgAccFollowNode1" presStyleIdx="1" presStyleCnt="6" custScaleX="140193" custScaleY="286510" custLinFactNeighborX="-16181" custLinFactNeighborY="-4575"/>
      <dgm:spPr/>
    </dgm:pt>
    <dgm:pt modelId="{7F444BD2-56DA-4F44-9F04-E43B069A8508}" type="pres">
      <dgm:prSet presAssocID="{5A5FE0B7-BC7A-4C1D-8548-E0459A5FE12B}" presName="FlexibleEmptyPlaceHolder" presStyleCnt="0"/>
      <dgm:spPr/>
    </dgm:pt>
    <dgm:pt modelId="{6BD6B665-BF28-0247-A32A-085D7FCEDA3F}" type="pres">
      <dgm:prSet presAssocID="{5A5FE0B7-BC7A-4C1D-8548-E0459A5FE12B}" presName="ConnectLine" presStyleLbl="alignNode1" presStyleIdx="1"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09EA5A9-0FC5-2149-85DB-6BE20B76D08B}" type="pres">
      <dgm:prSet presAssocID="{5A5FE0B7-BC7A-4C1D-8548-E0459A5FE12B}" presName="ConnectorPoint" presStyleLbl="fgAcc1" presStyleIdx="1" presStyleCnt="6"/>
      <dgm:spPr>
        <a:solidFill>
          <a:schemeClr val="lt1">
            <a:alpha val="90000"/>
            <a:hueOff val="0"/>
            <a:satOff val="0"/>
            <a:lumOff val="0"/>
            <a:alphaOff val="0"/>
          </a:schemeClr>
        </a:solidFill>
        <a:ln w="19050" cap="flat" cmpd="sng" algn="ctr">
          <a:noFill/>
          <a:prstDash val="solid"/>
          <a:miter lim="800000"/>
        </a:ln>
        <a:effectLst/>
      </dgm:spPr>
    </dgm:pt>
    <dgm:pt modelId="{8C1B8588-5C5C-6248-8175-78D73F6EEBD1}" type="pres">
      <dgm:prSet presAssocID="{5A5FE0B7-BC7A-4C1D-8548-E0459A5FE12B}" presName="EmptyPlaceHolder" presStyleCnt="0"/>
      <dgm:spPr/>
    </dgm:pt>
    <dgm:pt modelId="{0DD25B96-4063-4C48-8416-839D53C02D4F}" type="pres">
      <dgm:prSet presAssocID="{DEB4A4C0-5483-4E57-BFCC-08B1D984B601}" presName="spaceBetweenRectangles" presStyleCnt="0"/>
      <dgm:spPr/>
    </dgm:pt>
    <dgm:pt modelId="{7072D4A1-59CF-7444-B75A-A73F96E52877}" type="pres">
      <dgm:prSet presAssocID="{CA82D7E4-4644-8F40-95DB-E2B9FB1049C3}" presName="composite" presStyleCnt="0"/>
      <dgm:spPr/>
    </dgm:pt>
    <dgm:pt modelId="{DFF46013-0753-2F45-9F08-6F5082F5C1FA}" type="pres">
      <dgm:prSet presAssocID="{CA82D7E4-4644-8F40-95DB-E2B9FB1049C3}" presName="L1TextContainer" presStyleLbl="revTx" presStyleIdx="2" presStyleCnt="6">
        <dgm:presLayoutVars>
          <dgm:chMax val="1"/>
          <dgm:chPref val="1"/>
          <dgm:bulletEnabled val="1"/>
        </dgm:presLayoutVars>
      </dgm:prSet>
      <dgm:spPr/>
    </dgm:pt>
    <dgm:pt modelId="{CFA321C9-2F54-3345-B9E8-699A21D1C575}" type="pres">
      <dgm:prSet presAssocID="{CA82D7E4-4644-8F40-95DB-E2B9FB1049C3}" presName="L2TextContainerWrapper" presStyleCnt="0">
        <dgm:presLayoutVars>
          <dgm:chMax val="0"/>
          <dgm:chPref val="0"/>
          <dgm:bulletEnabled val="1"/>
        </dgm:presLayoutVars>
      </dgm:prSet>
      <dgm:spPr/>
    </dgm:pt>
    <dgm:pt modelId="{EBBBCB43-FC59-B144-A5DC-9306F046005D}" type="pres">
      <dgm:prSet presAssocID="{CA82D7E4-4644-8F40-95DB-E2B9FB1049C3}" presName="L2TextContainer" presStyleLbl="bgAccFollowNode1" presStyleIdx="2" presStyleCnt="6"/>
      <dgm:spPr/>
    </dgm:pt>
    <dgm:pt modelId="{666E4685-CD34-014A-BC85-56F7283A197C}" type="pres">
      <dgm:prSet presAssocID="{CA82D7E4-4644-8F40-95DB-E2B9FB1049C3}" presName="FlexibleEmptyPlaceHolder" presStyleCnt="0"/>
      <dgm:spPr/>
    </dgm:pt>
    <dgm:pt modelId="{0FF5FCF9-0ADB-1F46-9CEC-06FF5DFD5C68}" type="pres">
      <dgm:prSet presAssocID="{CA82D7E4-4644-8F40-95DB-E2B9FB1049C3}" presName="ConnectLine" presStyleLbl="alignNode1" presStyleIdx="2"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1FDE820-CB2B-D049-9300-1D10C0E4FA97}" type="pres">
      <dgm:prSet presAssocID="{CA82D7E4-4644-8F40-95DB-E2B9FB1049C3}" presName="ConnectorPoint" presStyleLbl="fgAcc1" presStyleIdx="2" presStyleCnt="6"/>
      <dgm:spPr>
        <a:solidFill>
          <a:schemeClr val="lt1">
            <a:alpha val="90000"/>
            <a:hueOff val="0"/>
            <a:satOff val="0"/>
            <a:lumOff val="0"/>
            <a:alphaOff val="0"/>
          </a:schemeClr>
        </a:solidFill>
        <a:ln w="19050" cap="flat" cmpd="sng" algn="ctr">
          <a:noFill/>
          <a:prstDash val="solid"/>
          <a:miter lim="800000"/>
        </a:ln>
        <a:effectLst/>
      </dgm:spPr>
    </dgm:pt>
    <dgm:pt modelId="{5757F2DF-912E-E848-BCCE-BDF8CC387A5B}" type="pres">
      <dgm:prSet presAssocID="{CA82D7E4-4644-8F40-95DB-E2B9FB1049C3}" presName="EmptyPlaceHolder" presStyleCnt="0"/>
      <dgm:spPr/>
    </dgm:pt>
    <dgm:pt modelId="{79017B92-2132-8944-9E96-6A0ACF34941F}" type="pres">
      <dgm:prSet presAssocID="{01F8194B-05A9-A54C-9EAA-BC35A40B0AEF}" presName="spaceBetweenRectangles" presStyleCnt="0"/>
      <dgm:spPr/>
    </dgm:pt>
    <dgm:pt modelId="{16A01C9B-00BC-1D4F-BFC2-E0C1750A6D9E}" type="pres">
      <dgm:prSet presAssocID="{E973B2BF-CF81-40D4-A62E-F7503EB57EEA}" presName="composite" presStyleCnt="0"/>
      <dgm:spPr/>
    </dgm:pt>
    <dgm:pt modelId="{82E0063C-8800-814B-AE9B-9DFE734E6998}" type="pres">
      <dgm:prSet presAssocID="{E973B2BF-CF81-40D4-A62E-F7503EB57EEA}" presName="L1TextContainer" presStyleLbl="revTx" presStyleIdx="3" presStyleCnt="6">
        <dgm:presLayoutVars>
          <dgm:chMax val="1"/>
          <dgm:chPref val="1"/>
          <dgm:bulletEnabled val="1"/>
        </dgm:presLayoutVars>
      </dgm:prSet>
      <dgm:spPr/>
    </dgm:pt>
    <dgm:pt modelId="{F41C0081-A56F-874A-94B1-877579329E45}" type="pres">
      <dgm:prSet presAssocID="{E973B2BF-CF81-40D4-A62E-F7503EB57EEA}" presName="L2TextContainerWrapper" presStyleCnt="0">
        <dgm:presLayoutVars>
          <dgm:chMax val="0"/>
          <dgm:chPref val="0"/>
          <dgm:bulletEnabled val="1"/>
        </dgm:presLayoutVars>
      </dgm:prSet>
      <dgm:spPr/>
    </dgm:pt>
    <dgm:pt modelId="{74D1707A-928E-9148-80A9-6D80CC0EC5A7}" type="pres">
      <dgm:prSet presAssocID="{E973B2BF-CF81-40D4-A62E-F7503EB57EEA}" presName="L2TextContainer" presStyleLbl="bgAccFollowNode1" presStyleIdx="3" presStyleCnt="6" custScaleX="115799"/>
      <dgm:spPr/>
    </dgm:pt>
    <dgm:pt modelId="{5DF1B879-B1BB-3B42-AD85-540AA77FFE54}" type="pres">
      <dgm:prSet presAssocID="{E973B2BF-CF81-40D4-A62E-F7503EB57EEA}" presName="FlexibleEmptyPlaceHolder" presStyleCnt="0"/>
      <dgm:spPr/>
    </dgm:pt>
    <dgm:pt modelId="{34118481-4F12-9248-B7DE-7F8B8D5D4EFD}" type="pres">
      <dgm:prSet presAssocID="{E973B2BF-CF81-40D4-A62E-F7503EB57EEA}" presName="ConnectLine" presStyleLbl="alignNode1" presStyleIdx="3"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571A4DC-74EC-CE41-A2EB-5CA66FC517C0}" type="pres">
      <dgm:prSet presAssocID="{E973B2BF-CF81-40D4-A62E-F7503EB57EEA}" presName="ConnectorPoint" presStyleLbl="fgAcc1" presStyleIdx="3" presStyleCnt="6"/>
      <dgm:spPr>
        <a:solidFill>
          <a:schemeClr val="lt1">
            <a:alpha val="90000"/>
            <a:hueOff val="0"/>
            <a:satOff val="0"/>
            <a:lumOff val="0"/>
            <a:alphaOff val="0"/>
          </a:schemeClr>
        </a:solidFill>
        <a:ln w="19050" cap="flat" cmpd="sng" algn="ctr">
          <a:noFill/>
          <a:prstDash val="solid"/>
          <a:miter lim="800000"/>
        </a:ln>
        <a:effectLst/>
      </dgm:spPr>
    </dgm:pt>
    <dgm:pt modelId="{EB39ADBC-C380-FE4E-8004-5A60A53BA216}" type="pres">
      <dgm:prSet presAssocID="{E973B2BF-CF81-40D4-A62E-F7503EB57EEA}" presName="EmptyPlaceHolder" presStyleCnt="0"/>
      <dgm:spPr/>
    </dgm:pt>
    <dgm:pt modelId="{D95EECFD-84B9-F342-BEC3-E58A68F77733}" type="pres">
      <dgm:prSet presAssocID="{EE917743-D004-4F5B-9FCA-4DD386892811}" presName="spaceBetweenRectangles" presStyleCnt="0"/>
      <dgm:spPr/>
    </dgm:pt>
    <dgm:pt modelId="{965EBA0F-17F1-9749-AF37-0C361786ACCF}" type="pres">
      <dgm:prSet presAssocID="{E75B9F3C-9B45-D948-A58F-8C675F264E55}" presName="composite" presStyleCnt="0"/>
      <dgm:spPr/>
    </dgm:pt>
    <dgm:pt modelId="{17360CFB-F118-8040-92AA-91619A4769CC}" type="pres">
      <dgm:prSet presAssocID="{E75B9F3C-9B45-D948-A58F-8C675F264E55}" presName="L1TextContainer" presStyleLbl="revTx" presStyleIdx="4" presStyleCnt="6">
        <dgm:presLayoutVars>
          <dgm:chMax val="1"/>
          <dgm:chPref val="1"/>
          <dgm:bulletEnabled val="1"/>
        </dgm:presLayoutVars>
      </dgm:prSet>
      <dgm:spPr/>
    </dgm:pt>
    <dgm:pt modelId="{6ED59F0E-7E97-B040-867C-C26F4E32BF3C}" type="pres">
      <dgm:prSet presAssocID="{E75B9F3C-9B45-D948-A58F-8C675F264E55}" presName="L2TextContainerWrapper" presStyleCnt="0">
        <dgm:presLayoutVars>
          <dgm:chMax val="0"/>
          <dgm:chPref val="0"/>
          <dgm:bulletEnabled val="1"/>
        </dgm:presLayoutVars>
      </dgm:prSet>
      <dgm:spPr/>
    </dgm:pt>
    <dgm:pt modelId="{16515C50-BFD3-9041-9209-ADE46A6CF0D9}" type="pres">
      <dgm:prSet presAssocID="{E75B9F3C-9B45-D948-A58F-8C675F264E55}" presName="L2TextContainer" presStyleLbl="bgAccFollowNode1" presStyleIdx="4" presStyleCnt="6"/>
      <dgm:spPr/>
    </dgm:pt>
    <dgm:pt modelId="{F7949C06-0A0A-4546-B03E-FCD574E23555}" type="pres">
      <dgm:prSet presAssocID="{E75B9F3C-9B45-D948-A58F-8C675F264E55}" presName="FlexibleEmptyPlaceHolder" presStyleCnt="0"/>
      <dgm:spPr/>
    </dgm:pt>
    <dgm:pt modelId="{58A72639-7B1D-BE4C-AF2F-83F5322FCC56}" type="pres">
      <dgm:prSet presAssocID="{E75B9F3C-9B45-D948-A58F-8C675F264E55}" presName="ConnectLine" presStyleLbl="alignNode1" presStyleIdx="4"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886129A-2A2F-BB4A-8C32-7FD27AB3CD55}" type="pres">
      <dgm:prSet presAssocID="{E75B9F3C-9B45-D948-A58F-8C675F264E55}" presName="ConnectorPoint" presStyleLbl="fgAcc1" presStyleIdx="4" presStyleCnt="6"/>
      <dgm:spPr>
        <a:solidFill>
          <a:schemeClr val="lt1">
            <a:alpha val="90000"/>
            <a:hueOff val="0"/>
            <a:satOff val="0"/>
            <a:lumOff val="0"/>
            <a:alphaOff val="0"/>
          </a:schemeClr>
        </a:solidFill>
        <a:ln w="19050" cap="flat" cmpd="sng" algn="ctr">
          <a:noFill/>
          <a:prstDash val="solid"/>
          <a:miter lim="800000"/>
        </a:ln>
        <a:effectLst/>
      </dgm:spPr>
    </dgm:pt>
    <dgm:pt modelId="{FA12B47C-80F2-BD45-91B7-D0A8E9663F85}" type="pres">
      <dgm:prSet presAssocID="{E75B9F3C-9B45-D948-A58F-8C675F264E55}" presName="EmptyPlaceHolder" presStyleCnt="0"/>
      <dgm:spPr/>
    </dgm:pt>
    <dgm:pt modelId="{FDF3A924-316C-0945-ADF3-C75B6A2C312E}" type="pres">
      <dgm:prSet presAssocID="{FBA18BF9-E41F-6D4C-93D2-C9C4561C90EC}" presName="spaceBetweenRectangles" presStyleCnt="0"/>
      <dgm:spPr/>
    </dgm:pt>
    <dgm:pt modelId="{F7212BC1-3FFC-DA4C-A248-08BF9FE5A115}" type="pres">
      <dgm:prSet presAssocID="{C171EED8-780C-48B9-A8C7-0D01C6A5B517}" presName="composite" presStyleCnt="0"/>
      <dgm:spPr/>
    </dgm:pt>
    <dgm:pt modelId="{9F56FAEF-C877-0D4F-B76C-6923CDDC434C}" type="pres">
      <dgm:prSet presAssocID="{C171EED8-780C-48B9-A8C7-0D01C6A5B517}" presName="L1TextContainer" presStyleLbl="revTx" presStyleIdx="5" presStyleCnt="6">
        <dgm:presLayoutVars>
          <dgm:chMax val="1"/>
          <dgm:chPref val="1"/>
          <dgm:bulletEnabled val="1"/>
        </dgm:presLayoutVars>
      </dgm:prSet>
      <dgm:spPr/>
    </dgm:pt>
    <dgm:pt modelId="{FCF05631-2424-E94D-90B8-D030E7018411}" type="pres">
      <dgm:prSet presAssocID="{C171EED8-780C-48B9-A8C7-0D01C6A5B517}" presName="L2TextContainerWrapper" presStyleCnt="0">
        <dgm:presLayoutVars>
          <dgm:chMax val="0"/>
          <dgm:chPref val="0"/>
          <dgm:bulletEnabled val="1"/>
        </dgm:presLayoutVars>
      </dgm:prSet>
      <dgm:spPr/>
    </dgm:pt>
    <dgm:pt modelId="{6CEBAABA-2498-8A4E-A8C6-D795419E9426}" type="pres">
      <dgm:prSet presAssocID="{C171EED8-780C-48B9-A8C7-0D01C6A5B517}" presName="L2TextContainer" presStyleLbl="bgAccFollowNode1" presStyleIdx="5" presStyleCnt="6"/>
      <dgm:spPr/>
    </dgm:pt>
    <dgm:pt modelId="{6ECEB18D-07DB-D942-A7A3-BFDB19DD71F4}" type="pres">
      <dgm:prSet presAssocID="{C171EED8-780C-48B9-A8C7-0D01C6A5B517}" presName="FlexibleEmptyPlaceHolder" presStyleCnt="0"/>
      <dgm:spPr/>
    </dgm:pt>
    <dgm:pt modelId="{D082C197-93DF-1E4B-83F8-C90968F82B9F}" type="pres">
      <dgm:prSet presAssocID="{C171EED8-780C-48B9-A8C7-0D01C6A5B517}" presName="ConnectLine" presStyleLbl="alignNode1" presStyleIdx="5"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D7B2212-46B6-E345-9B1E-3B1DFDF11CE2}" type="pres">
      <dgm:prSet presAssocID="{C171EED8-780C-48B9-A8C7-0D01C6A5B517}" presName="ConnectorPoint" presStyleLbl="fgAcc1" presStyleIdx="5" presStyleCnt="6"/>
      <dgm:spPr>
        <a:solidFill>
          <a:schemeClr val="lt1">
            <a:alpha val="90000"/>
            <a:hueOff val="0"/>
            <a:satOff val="0"/>
            <a:lumOff val="0"/>
            <a:alphaOff val="0"/>
          </a:schemeClr>
        </a:solidFill>
        <a:ln w="19050" cap="flat" cmpd="sng" algn="ctr">
          <a:noFill/>
          <a:prstDash val="solid"/>
          <a:miter lim="800000"/>
        </a:ln>
        <a:effectLst/>
      </dgm:spPr>
    </dgm:pt>
    <dgm:pt modelId="{7A1C9629-9454-074C-8E72-B6E27F6F9BBC}" type="pres">
      <dgm:prSet presAssocID="{C171EED8-780C-48B9-A8C7-0D01C6A5B517}" presName="EmptyPlaceHolder" presStyleCnt="0"/>
      <dgm:spPr/>
    </dgm:pt>
  </dgm:ptLst>
  <dgm:cxnLst>
    <dgm:cxn modelId="{30545901-E88B-7942-BB44-2DC0AFF38949}" type="presOf" srcId="{38764527-6F9A-4DB8-B477-5468E23B156D}" destId="{D2812305-1414-6242-89B8-5B78D84F1F7B}" srcOrd="0" destOrd="0" presId="urn:microsoft.com/office/officeart/2017/3/layout/HorizontalPathTimeline"/>
    <dgm:cxn modelId="{28E0FB26-9AA6-9647-96F5-126640C0FCF7}" srcId="{5A5FE0B7-BC7A-4C1D-8548-E0459A5FE12B}" destId="{4D4F2712-1434-4D43-9FE0-626320CD66EC}" srcOrd="0" destOrd="0" parTransId="{43B137B4-E164-434B-9A4B-DD1AAFCD3899}" sibTransId="{F0E50E0D-F7D2-1143-853E-7E967034E311}"/>
    <dgm:cxn modelId="{4E2C8527-5F23-B145-A982-DB13C75E809A}" srcId="{C171EED8-780C-48B9-A8C7-0D01C6A5B517}" destId="{D2847350-1505-4E44-9FF9-DBD76BA297F1}" srcOrd="0" destOrd="0" parTransId="{FB7B20EA-A04E-8544-93E4-4D0D6B4CFB06}" sibTransId="{C5C79171-4F23-5A48-BCE6-40C5D96FE059}"/>
    <dgm:cxn modelId="{1042F52B-F94C-6446-BB28-3E4D8BA1051B}" type="presOf" srcId="{D2847350-1505-4E44-9FF9-DBD76BA297F1}" destId="{6CEBAABA-2498-8A4E-A8C6-D795419E9426}" srcOrd="0" destOrd="0" presId="urn:microsoft.com/office/officeart/2017/3/layout/HorizontalPathTimeline"/>
    <dgm:cxn modelId="{F51EBB36-E879-C944-BF5F-42F1B530E61F}" type="presOf" srcId="{C171EED8-780C-48B9-A8C7-0D01C6A5B517}" destId="{9F56FAEF-C877-0D4F-B76C-6923CDDC434C}" srcOrd="0" destOrd="0" presId="urn:microsoft.com/office/officeart/2017/3/layout/HorizontalPathTimeline"/>
    <dgm:cxn modelId="{8EEF1940-2FC3-7B41-BBEF-07396A56FC3E}" type="presOf" srcId="{818FDE65-CDAC-144B-BE7F-8742599502D1}" destId="{16515C50-BFD3-9041-9209-ADE46A6CF0D9}" srcOrd="0" destOrd="0" presId="urn:microsoft.com/office/officeart/2017/3/layout/HorizontalPathTimeline"/>
    <dgm:cxn modelId="{1B4E6445-1C89-FC46-8BE9-9A709993BBC2}" type="presOf" srcId="{4D4F2712-1434-4D43-9FE0-626320CD66EC}" destId="{AA4A1692-7B6F-F24F-B048-7307D2EA6C7A}" srcOrd="0" destOrd="0" presId="urn:microsoft.com/office/officeart/2017/3/layout/HorizontalPathTimeline"/>
    <dgm:cxn modelId="{D3F50B51-8119-459C-8BC8-7F3EF74E5D1B}" srcId="{E973B2BF-CF81-40D4-A62E-F7503EB57EEA}" destId="{3A374962-3C17-4223-803B-CEB6325B928A}" srcOrd="0" destOrd="0" parTransId="{1CEE55FD-9D48-444A-BFA7-5BEC751CB108}" sibTransId="{AB9BBB5E-D589-4AD3-AC64-DBAFD088249D}"/>
    <dgm:cxn modelId="{69F96C5B-3373-924A-A4CC-1572EB419E92}" type="presOf" srcId="{747BCD7F-6D7E-40BB-AB69-C97BA2629521}" destId="{C17EB23D-ACFE-454E-97DB-1C83310935B9}" srcOrd="0" destOrd="0" presId="urn:microsoft.com/office/officeart/2017/3/layout/HorizontalPathTimeline"/>
    <dgm:cxn modelId="{224DB468-3FAD-43D5-9A91-661F3E86E8CC}" srcId="{747BCD7F-6D7E-40BB-AB69-C97BA2629521}" destId="{E973B2BF-CF81-40D4-A62E-F7503EB57EEA}" srcOrd="3" destOrd="0" parTransId="{0372B169-0BB4-4E78-8D02-1D677F78DB1A}" sibTransId="{EE917743-D004-4F5B-9FCA-4DD386892811}"/>
    <dgm:cxn modelId="{4058AA9C-8EED-41EF-805B-1DB918194C8C}" srcId="{747BCD7F-6D7E-40BB-AB69-C97BA2629521}" destId="{5A5FE0B7-BC7A-4C1D-8548-E0459A5FE12B}" srcOrd="1" destOrd="0" parTransId="{2AFFFC08-4131-45AE-90BF-F82C7E9D9CB7}" sibTransId="{DEB4A4C0-5483-4E57-BFCC-08B1D984B601}"/>
    <dgm:cxn modelId="{E8FD119E-7BCE-5647-A2B9-E9277959D809}" srcId="{747BCD7F-6D7E-40BB-AB69-C97BA2629521}" destId="{CA82D7E4-4644-8F40-95DB-E2B9FB1049C3}" srcOrd="2" destOrd="0" parTransId="{3403C9FE-FD04-5440-BD1A-493449F9E358}" sibTransId="{01F8194B-05A9-A54C-9EAA-BC35A40B0AEF}"/>
    <dgm:cxn modelId="{95305BA3-B836-430D-B2F3-ABEBE48833D4}" srcId="{747BCD7F-6D7E-40BB-AB69-C97BA2629521}" destId="{38764527-6F9A-4DB8-B477-5468E23B156D}" srcOrd="0" destOrd="0" parTransId="{523D1D24-4F74-4986-9BF0-709A37FEF1EA}" sibTransId="{63A7A6C4-65A2-455B-BE29-6794467B7647}"/>
    <dgm:cxn modelId="{EF65CFA9-00C5-8445-8673-53AC148BD1F8}" type="presOf" srcId="{ED2E1A9C-AEE8-D04E-95AC-2DFC98F4DB42}" destId="{EBBBCB43-FC59-B144-A5DC-9306F046005D}" srcOrd="0" destOrd="0" presId="urn:microsoft.com/office/officeart/2017/3/layout/HorizontalPathTimeline"/>
    <dgm:cxn modelId="{C6C682AB-4272-1247-8187-46149ED27349}" type="presOf" srcId="{E62F9BB9-BA3F-4D5E-AB68-2D1703655763}" destId="{867A47DB-77DC-724D-84D8-8A6A8D817054}" srcOrd="0" destOrd="0" presId="urn:microsoft.com/office/officeart/2017/3/layout/HorizontalPathTimeline"/>
    <dgm:cxn modelId="{DA4235AC-17E1-D34C-A492-46CCDB152887}" srcId="{CA82D7E4-4644-8F40-95DB-E2B9FB1049C3}" destId="{ED2E1A9C-AEE8-D04E-95AC-2DFC98F4DB42}" srcOrd="0" destOrd="0" parTransId="{3AA05118-B90A-0C48-9F61-64EA91554554}" sibTransId="{E7586A1B-7DCF-DD4A-B6D6-625C6E061701}"/>
    <dgm:cxn modelId="{F022F4B1-FFFD-9C4B-8160-E10BBDE41F84}" type="presOf" srcId="{3A374962-3C17-4223-803B-CEB6325B928A}" destId="{74D1707A-928E-9148-80A9-6D80CC0EC5A7}" srcOrd="0" destOrd="0" presId="urn:microsoft.com/office/officeart/2017/3/layout/HorizontalPathTimeline"/>
    <dgm:cxn modelId="{897659B4-F899-480B-82CA-0BFC8063F467}" srcId="{747BCD7F-6D7E-40BB-AB69-C97BA2629521}" destId="{C171EED8-780C-48B9-A8C7-0D01C6A5B517}" srcOrd="5" destOrd="0" parTransId="{85F6F184-47E3-4E9E-81F5-F8C45ED9BD9E}" sibTransId="{8E7F459B-7ADA-4128-ACF9-7C3027E9BE69}"/>
    <dgm:cxn modelId="{7D927FB6-4392-A249-AF5E-4368C9714184}" type="presOf" srcId="{E973B2BF-CF81-40D4-A62E-F7503EB57EEA}" destId="{82E0063C-8800-814B-AE9B-9DFE734E6998}" srcOrd="0" destOrd="0" presId="urn:microsoft.com/office/officeart/2017/3/layout/HorizontalPathTimeline"/>
    <dgm:cxn modelId="{2551CFB8-8D7B-3E49-A657-40806EA4BEB3}" type="presOf" srcId="{5A5FE0B7-BC7A-4C1D-8548-E0459A5FE12B}" destId="{0BC35BB2-9398-A343-94FA-3C5C62CAA92B}" srcOrd="0" destOrd="0" presId="urn:microsoft.com/office/officeart/2017/3/layout/HorizontalPathTimeline"/>
    <dgm:cxn modelId="{FD474ABF-1AB9-5244-82F8-70836EB9A1F2}" srcId="{E75B9F3C-9B45-D948-A58F-8C675F264E55}" destId="{818FDE65-CDAC-144B-BE7F-8742599502D1}" srcOrd="0" destOrd="0" parTransId="{DD27F808-28D8-8547-8755-0FFAEF85A36E}" sibTransId="{4FE8AA30-BAB6-444A-B1C8-01B1180CD54E}"/>
    <dgm:cxn modelId="{48B0CDBF-1B6B-BC4D-934C-4589608B46A3}" type="presOf" srcId="{61FAEA2B-6336-9C4F-85C4-2A07B2CFCF77}" destId="{AA4A1692-7B6F-F24F-B048-7307D2EA6C7A}" srcOrd="0" destOrd="1" presId="urn:microsoft.com/office/officeart/2017/3/layout/HorizontalPathTimeline"/>
    <dgm:cxn modelId="{B238BFD1-AB1A-CB4D-BBA4-2C3603F1E98F}" type="presOf" srcId="{E75B9F3C-9B45-D948-A58F-8C675F264E55}" destId="{17360CFB-F118-8040-92AA-91619A4769CC}" srcOrd="0" destOrd="0" presId="urn:microsoft.com/office/officeart/2017/3/layout/HorizontalPathTimeline"/>
    <dgm:cxn modelId="{0FDDDBD4-C112-5A44-AD1A-72FCC452F400}" type="presOf" srcId="{CA82D7E4-4644-8F40-95DB-E2B9FB1049C3}" destId="{DFF46013-0753-2F45-9F08-6F5082F5C1FA}" srcOrd="0" destOrd="0" presId="urn:microsoft.com/office/officeart/2017/3/layout/HorizontalPathTimeline"/>
    <dgm:cxn modelId="{A74667D9-BF0E-2C4A-9D8F-7C272B2FDD24}" type="presOf" srcId="{67D9C63F-CCE3-3E4E-95FF-12330CF054A6}" destId="{AA4A1692-7B6F-F24F-B048-7307D2EA6C7A}" srcOrd="0" destOrd="2" presId="urn:microsoft.com/office/officeart/2017/3/layout/HorizontalPathTimeline"/>
    <dgm:cxn modelId="{3541FBDA-4A82-8846-A0E3-7F964705A976}" srcId="{747BCD7F-6D7E-40BB-AB69-C97BA2629521}" destId="{E75B9F3C-9B45-D948-A58F-8C675F264E55}" srcOrd="4" destOrd="0" parTransId="{6E9E5200-FCA2-0642-A84F-9DC7E18D7036}" sibTransId="{FBA18BF9-E41F-6D4C-93D2-C9C4561C90EC}"/>
    <dgm:cxn modelId="{9C29FDDB-BE46-8E46-8DD4-9879CA5A3FEA}" srcId="{5A5FE0B7-BC7A-4C1D-8548-E0459A5FE12B}" destId="{61FAEA2B-6336-9C4F-85C4-2A07B2CFCF77}" srcOrd="1" destOrd="0" parTransId="{1689C96E-4F40-6241-A51B-B351806D3DC4}" sibTransId="{EFE8B9AC-8E2C-C240-BA4E-3B9678EB9C26}"/>
    <dgm:cxn modelId="{CD2A05DF-1591-44A7-887A-54D7A83B1852}" srcId="{38764527-6F9A-4DB8-B477-5468E23B156D}" destId="{E62F9BB9-BA3F-4D5E-AB68-2D1703655763}" srcOrd="0" destOrd="0" parTransId="{C1B36A48-9585-410E-87C2-9ACA89061070}" sibTransId="{55D29113-DE55-4B95-A826-05CA741602C2}"/>
    <dgm:cxn modelId="{7CC01BE1-8E5C-3642-8FEF-B917A710E52A}" srcId="{5A5FE0B7-BC7A-4C1D-8548-E0459A5FE12B}" destId="{67D9C63F-CCE3-3E4E-95FF-12330CF054A6}" srcOrd="2" destOrd="0" parTransId="{44A996F5-2C30-B741-B560-3696C694EA44}" sibTransId="{D79D13C6-DBB1-6C4C-97C3-74FC930CCA12}"/>
    <dgm:cxn modelId="{8AF93F59-AF3E-E04D-A2A8-B69D4A8584F0}" type="presParOf" srcId="{C17EB23D-ACFE-454E-97DB-1C83310935B9}" destId="{517BF7F1-F326-384F-9B93-8807CCDA1D0F}" srcOrd="0" destOrd="0" presId="urn:microsoft.com/office/officeart/2017/3/layout/HorizontalPathTimeline"/>
    <dgm:cxn modelId="{01F57587-D4A6-3544-9E23-527BAFD89BEB}" type="presParOf" srcId="{C17EB23D-ACFE-454E-97DB-1C83310935B9}" destId="{BFE1E08E-437B-7B46-962C-B93B8C5333E4}" srcOrd="1" destOrd="0" presId="urn:microsoft.com/office/officeart/2017/3/layout/HorizontalPathTimeline"/>
    <dgm:cxn modelId="{E169780C-0C2D-2B4F-B3EE-D154EA50D7D3}" type="presParOf" srcId="{BFE1E08E-437B-7B46-962C-B93B8C5333E4}" destId="{B09C5721-CED1-7944-9320-75CD7601C39C}" srcOrd="0" destOrd="0" presId="urn:microsoft.com/office/officeart/2017/3/layout/HorizontalPathTimeline"/>
    <dgm:cxn modelId="{8303F9C4-D53B-EB4A-9379-3635F2855927}" type="presParOf" srcId="{B09C5721-CED1-7944-9320-75CD7601C39C}" destId="{D2812305-1414-6242-89B8-5B78D84F1F7B}" srcOrd="0" destOrd="0" presId="urn:microsoft.com/office/officeart/2017/3/layout/HorizontalPathTimeline"/>
    <dgm:cxn modelId="{43BC204F-9AF4-3944-9827-6A153B0C3F03}" type="presParOf" srcId="{B09C5721-CED1-7944-9320-75CD7601C39C}" destId="{21CC01C1-498A-0244-87CC-71D38193F88E}" srcOrd="1" destOrd="0" presId="urn:microsoft.com/office/officeart/2017/3/layout/HorizontalPathTimeline"/>
    <dgm:cxn modelId="{C6D4B411-A3AC-7540-8B31-1933211C8379}" type="presParOf" srcId="{21CC01C1-498A-0244-87CC-71D38193F88E}" destId="{867A47DB-77DC-724D-84D8-8A6A8D817054}" srcOrd="0" destOrd="0" presId="urn:microsoft.com/office/officeart/2017/3/layout/HorizontalPathTimeline"/>
    <dgm:cxn modelId="{4E646A88-37DD-DE4B-9CF1-3BF8522C68D3}" type="presParOf" srcId="{21CC01C1-498A-0244-87CC-71D38193F88E}" destId="{96175BEA-3666-4C43-BF4C-15A6DD0B19C3}" srcOrd="1" destOrd="0" presId="urn:microsoft.com/office/officeart/2017/3/layout/HorizontalPathTimeline"/>
    <dgm:cxn modelId="{00E85FB4-D1AB-F54F-9AA9-98262B9FE6DF}" type="presParOf" srcId="{B09C5721-CED1-7944-9320-75CD7601C39C}" destId="{29101DA9-774D-1445-8789-C537CA1CA493}" srcOrd="2" destOrd="0" presId="urn:microsoft.com/office/officeart/2017/3/layout/HorizontalPathTimeline"/>
    <dgm:cxn modelId="{421D332A-6CA7-DD45-B129-DBF52890A819}" type="presParOf" srcId="{B09C5721-CED1-7944-9320-75CD7601C39C}" destId="{6484C193-EAC6-7748-BD8A-3853B1F277D9}" srcOrd="3" destOrd="0" presId="urn:microsoft.com/office/officeart/2017/3/layout/HorizontalPathTimeline"/>
    <dgm:cxn modelId="{C0852ED6-CF29-BC49-B3FC-956E0804840A}" type="presParOf" srcId="{B09C5721-CED1-7944-9320-75CD7601C39C}" destId="{256F8E61-8E35-5D41-B3CE-EB81F79884A8}" srcOrd="4" destOrd="0" presId="urn:microsoft.com/office/officeart/2017/3/layout/HorizontalPathTimeline"/>
    <dgm:cxn modelId="{7507D943-960A-5A49-8F09-801E67DA8962}" type="presParOf" srcId="{BFE1E08E-437B-7B46-962C-B93B8C5333E4}" destId="{FB865A50-3C3D-7942-B8ED-AF720ADCE48A}" srcOrd="1" destOrd="0" presId="urn:microsoft.com/office/officeart/2017/3/layout/HorizontalPathTimeline"/>
    <dgm:cxn modelId="{A8592F22-DC15-124E-81E9-E4F3D5DEC693}" type="presParOf" srcId="{BFE1E08E-437B-7B46-962C-B93B8C5333E4}" destId="{408601D8-4A6C-5844-933F-34279D49C48B}" srcOrd="2" destOrd="0" presId="urn:microsoft.com/office/officeart/2017/3/layout/HorizontalPathTimeline"/>
    <dgm:cxn modelId="{8614E45A-0AAB-E140-88EA-2A3C72844779}" type="presParOf" srcId="{408601D8-4A6C-5844-933F-34279D49C48B}" destId="{0BC35BB2-9398-A343-94FA-3C5C62CAA92B}" srcOrd="0" destOrd="0" presId="urn:microsoft.com/office/officeart/2017/3/layout/HorizontalPathTimeline"/>
    <dgm:cxn modelId="{68FCFC74-5C7D-1843-BC1A-B2314E1D10FD}" type="presParOf" srcId="{408601D8-4A6C-5844-933F-34279D49C48B}" destId="{F358EE81-9039-EF4C-8A62-D7F99E57C8B8}" srcOrd="1" destOrd="0" presId="urn:microsoft.com/office/officeart/2017/3/layout/HorizontalPathTimeline"/>
    <dgm:cxn modelId="{DFA53573-E0B5-7044-B3C5-AE44CB8EFB0B}" type="presParOf" srcId="{F358EE81-9039-EF4C-8A62-D7F99E57C8B8}" destId="{AA4A1692-7B6F-F24F-B048-7307D2EA6C7A}" srcOrd="0" destOrd="0" presId="urn:microsoft.com/office/officeart/2017/3/layout/HorizontalPathTimeline"/>
    <dgm:cxn modelId="{E8B31CAB-F53B-1749-9A83-AE0E0AE42E20}" type="presParOf" srcId="{F358EE81-9039-EF4C-8A62-D7F99E57C8B8}" destId="{7F444BD2-56DA-4F44-9F04-E43B069A8508}" srcOrd="1" destOrd="0" presId="urn:microsoft.com/office/officeart/2017/3/layout/HorizontalPathTimeline"/>
    <dgm:cxn modelId="{0F299183-A0B5-DB4A-8162-696D65298B5C}" type="presParOf" srcId="{408601D8-4A6C-5844-933F-34279D49C48B}" destId="{6BD6B665-BF28-0247-A32A-085D7FCEDA3F}" srcOrd="2" destOrd="0" presId="urn:microsoft.com/office/officeart/2017/3/layout/HorizontalPathTimeline"/>
    <dgm:cxn modelId="{2DE83EE0-A026-B841-A54D-7E3744B0EFE1}" type="presParOf" srcId="{408601D8-4A6C-5844-933F-34279D49C48B}" destId="{309EA5A9-0FC5-2149-85DB-6BE20B76D08B}" srcOrd="3" destOrd="0" presId="urn:microsoft.com/office/officeart/2017/3/layout/HorizontalPathTimeline"/>
    <dgm:cxn modelId="{C0ECA856-4A9B-664C-8C45-B8D33080B6EE}" type="presParOf" srcId="{408601D8-4A6C-5844-933F-34279D49C48B}" destId="{8C1B8588-5C5C-6248-8175-78D73F6EEBD1}" srcOrd="4" destOrd="0" presId="urn:microsoft.com/office/officeart/2017/3/layout/HorizontalPathTimeline"/>
    <dgm:cxn modelId="{CC0786F7-0214-3642-952C-EA38FDF240EE}" type="presParOf" srcId="{BFE1E08E-437B-7B46-962C-B93B8C5333E4}" destId="{0DD25B96-4063-4C48-8416-839D53C02D4F}" srcOrd="3" destOrd="0" presId="urn:microsoft.com/office/officeart/2017/3/layout/HorizontalPathTimeline"/>
    <dgm:cxn modelId="{D873ACEC-92E0-134B-A89B-42AE65C087C5}" type="presParOf" srcId="{BFE1E08E-437B-7B46-962C-B93B8C5333E4}" destId="{7072D4A1-59CF-7444-B75A-A73F96E52877}" srcOrd="4" destOrd="0" presId="urn:microsoft.com/office/officeart/2017/3/layout/HorizontalPathTimeline"/>
    <dgm:cxn modelId="{5D61B3BE-8C7C-F747-8A8A-9A9D9529C054}" type="presParOf" srcId="{7072D4A1-59CF-7444-B75A-A73F96E52877}" destId="{DFF46013-0753-2F45-9F08-6F5082F5C1FA}" srcOrd="0" destOrd="0" presId="urn:microsoft.com/office/officeart/2017/3/layout/HorizontalPathTimeline"/>
    <dgm:cxn modelId="{B322A546-60B6-704E-96A4-8A10F68A79A5}" type="presParOf" srcId="{7072D4A1-59CF-7444-B75A-A73F96E52877}" destId="{CFA321C9-2F54-3345-B9E8-699A21D1C575}" srcOrd="1" destOrd="0" presId="urn:microsoft.com/office/officeart/2017/3/layout/HorizontalPathTimeline"/>
    <dgm:cxn modelId="{C449A70A-47C5-3644-944B-80B91F4FE761}" type="presParOf" srcId="{CFA321C9-2F54-3345-B9E8-699A21D1C575}" destId="{EBBBCB43-FC59-B144-A5DC-9306F046005D}" srcOrd="0" destOrd="0" presId="urn:microsoft.com/office/officeart/2017/3/layout/HorizontalPathTimeline"/>
    <dgm:cxn modelId="{B81EE45F-6D05-9B47-BF15-35DB6E0ADBB0}" type="presParOf" srcId="{CFA321C9-2F54-3345-B9E8-699A21D1C575}" destId="{666E4685-CD34-014A-BC85-56F7283A197C}" srcOrd="1" destOrd="0" presId="urn:microsoft.com/office/officeart/2017/3/layout/HorizontalPathTimeline"/>
    <dgm:cxn modelId="{184FBDA4-9920-394E-856B-474AE9F54760}" type="presParOf" srcId="{7072D4A1-59CF-7444-B75A-A73F96E52877}" destId="{0FF5FCF9-0ADB-1F46-9CEC-06FF5DFD5C68}" srcOrd="2" destOrd="0" presId="urn:microsoft.com/office/officeart/2017/3/layout/HorizontalPathTimeline"/>
    <dgm:cxn modelId="{174E74C8-EAA5-B147-9944-7D33B28CA2A8}" type="presParOf" srcId="{7072D4A1-59CF-7444-B75A-A73F96E52877}" destId="{11FDE820-CB2B-D049-9300-1D10C0E4FA97}" srcOrd="3" destOrd="0" presId="urn:microsoft.com/office/officeart/2017/3/layout/HorizontalPathTimeline"/>
    <dgm:cxn modelId="{C5DE4A6A-5583-634C-8368-60385AA0CA74}" type="presParOf" srcId="{7072D4A1-59CF-7444-B75A-A73F96E52877}" destId="{5757F2DF-912E-E848-BCCE-BDF8CC387A5B}" srcOrd="4" destOrd="0" presId="urn:microsoft.com/office/officeart/2017/3/layout/HorizontalPathTimeline"/>
    <dgm:cxn modelId="{063AF0D8-AD7C-294F-B9FF-FA0A38228BDF}" type="presParOf" srcId="{BFE1E08E-437B-7B46-962C-B93B8C5333E4}" destId="{79017B92-2132-8944-9E96-6A0ACF34941F}" srcOrd="5" destOrd="0" presId="urn:microsoft.com/office/officeart/2017/3/layout/HorizontalPathTimeline"/>
    <dgm:cxn modelId="{4DB7C1AE-9E84-754D-82F1-158ED8AF6F63}" type="presParOf" srcId="{BFE1E08E-437B-7B46-962C-B93B8C5333E4}" destId="{16A01C9B-00BC-1D4F-BFC2-E0C1750A6D9E}" srcOrd="6" destOrd="0" presId="urn:microsoft.com/office/officeart/2017/3/layout/HorizontalPathTimeline"/>
    <dgm:cxn modelId="{7CDD8519-D6D7-4E4F-A8C7-529FCDB38B96}" type="presParOf" srcId="{16A01C9B-00BC-1D4F-BFC2-E0C1750A6D9E}" destId="{82E0063C-8800-814B-AE9B-9DFE734E6998}" srcOrd="0" destOrd="0" presId="urn:microsoft.com/office/officeart/2017/3/layout/HorizontalPathTimeline"/>
    <dgm:cxn modelId="{72262FBA-26AD-5047-BE4B-66409B62C80A}" type="presParOf" srcId="{16A01C9B-00BC-1D4F-BFC2-E0C1750A6D9E}" destId="{F41C0081-A56F-874A-94B1-877579329E45}" srcOrd="1" destOrd="0" presId="urn:microsoft.com/office/officeart/2017/3/layout/HorizontalPathTimeline"/>
    <dgm:cxn modelId="{87745887-9508-1244-8613-906E763D5C0E}" type="presParOf" srcId="{F41C0081-A56F-874A-94B1-877579329E45}" destId="{74D1707A-928E-9148-80A9-6D80CC0EC5A7}" srcOrd="0" destOrd="0" presId="urn:microsoft.com/office/officeart/2017/3/layout/HorizontalPathTimeline"/>
    <dgm:cxn modelId="{B7ADD21A-9E1C-D741-B863-AD3D617221AE}" type="presParOf" srcId="{F41C0081-A56F-874A-94B1-877579329E45}" destId="{5DF1B879-B1BB-3B42-AD85-540AA77FFE54}" srcOrd="1" destOrd="0" presId="urn:microsoft.com/office/officeart/2017/3/layout/HorizontalPathTimeline"/>
    <dgm:cxn modelId="{F31D48FD-2468-5C4A-B363-79C9EF983C5D}" type="presParOf" srcId="{16A01C9B-00BC-1D4F-BFC2-E0C1750A6D9E}" destId="{34118481-4F12-9248-B7DE-7F8B8D5D4EFD}" srcOrd="2" destOrd="0" presId="urn:microsoft.com/office/officeart/2017/3/layout/HorizontalPathTimeline"/>
    <dgm:cxn modelId="{120A69EC-FFDC-9043-90E4-9C355C9B2D2A}" type="presParOf" srcId="{16A01C9B-00BC-1D4F-BFC2-E0C1750A6D9E}" destId="{0571A4DC-74EC-CE41-A2EB-5CA66FC517C0}" srcOrd="3" destOrd="0" presId="urn:microsoft.com/office/officeart/2017/3/layout/HorizontalPathTimeline"/>
    <dgm:cxn modelId="{E96693DA-AC7B-A146-85C0-DC2270D1844C}" type="presParOf" srcId="{16A01C9B-00BC-1D4F-BFC2-E0C1750A6D9E}" destId="{EB39ADBC-C380-FE4E-8004-5A60A53BA216}" srcOrd="4" destOrd="0" presId="urn:microsoft.com/office/officeart/2017/3/layout/HorizontalPathTimeline"/>
    <dgm:cxn modelId="{047DC40E-6283-5449-B508-3BC3DA52DCE1}" type="presParOf" srcId="{BFE1E08E-437B-7B46-962C-B93B8C5333E4}" destId="{D95EECFD-84B9-F342-BEC3-E58A68F77733}" srcOrd="7" destOrd="0" presId="urn:microsoft.com/office/officeart/2017/3/layout/HorizontalPathTimeline"/>
    <dgm:cxn modelId="{A8124560-E26B-6E4D-BA71-FEF917FFE4CD}" type="presParOf" srcId="{BFE1E08E-437B-7B46-962C-B93B8C5333E4}" destId="{965EBA0F-17F1-9749-AF37-0C361786ACCF}" srcOrd="8" destOrd="0" presId="urn:microsoft.com/office/officeart/2017/3/layout/HorizontalPathTimeline"/>
    <dgm:cxn modelId="{FCFCB4AF-D2A5-DE46-8236-85AAE320E06D}" type="presParOf" srcId="{965EBA0F-17F1-9749-AF37-0C361786ACCF}" destId="{17360CFB-F118-8040-92AA-91619A4769CC}" srcOrd="0" destOrd="0" presId="urn:microsoft.com/office/officeart/2017/3/layout/HorizontalPathTimeline"/>
    <dgm:cxn modelId="{090C842E-13BB-0040-842A-E49A212D4B5D}" type="presParOf" srcId="{965EBA0F-17F1-9749-AF37-0C361786ACCF}" destId="{6ED59F0E-7E97-B040-867C-C26F4E32BF3C}" srcOrd="1" destOrd="0" presId="urn:microsoft.com/office/officeart/2017/3/layout/HorizontalPathTimeline"/>
    <dgm:cxn modelId="{D6492BE2-39A9-8047-B26F-8AB52D229E41}" type="presParOf" srcId="{6ED59F0E-7E97-B040-867C-C26F4E32BF3C}" destId="{16515C50-BFD3-9041-9209-ADE46A6CF0D9}" srcOrd="0" destOrd="0" presId="urn:microsoft.com/office/officeart/2017/3/layout/HorizontalPathTimeline"/>
    <dgm:cxn modelId="{976C10B0-C256-6B45-8E15-F4CA88B1930E}" type="presParOf" srcId="{6ED59F0E-7E97-B040-867C-C26F4E32BF3C}" destId="{F7949C06-0A0A-4546-B03E-FCD574E23555}" srcOrd="1" destOrd="0" presId="urn:microsoft.com/office/officeart/2017/3/layout/HorizontalPathTimeline"/>
    <dgm:cxn modelId="{9AA78B48-AE11-C448-B567-B1E5AD6336F5}" type="presParOf" srcId="{965EBA0F-17F1-9749-AF37-0C361786ACCF}" destId="{58A72639-7B1D-BE4C-AF2F-83F5322FCC56}" srcOrd="2" destOrd="0" presId="urn:microsoft.com/office/officeart/2017/3/layout/HorizontalPathTimeline"/>
    <dgm:cxn modelId="{4B8386C8-ABBE-D74F-AD6D-1EDB3ED31486}" type="presParOf" srcId="{965EBA0F-17F1-9749-AF37-0C361786ACCF}" destId="{A886129A-2A2F-BB4A-8C32-7FD27AB3CD55}" srcOrd="3" destOrd="0" presId="urn:microsoft.com/office/officeart/2017/3/layout/HorizontalPathTimeline"/>
    <dgm:cxn modelId="{3FE3BC95-C432-DE4C-A0CE-8399B5168E6E}" type="presParOf" srcId="{965EBA0F-17F1-9749-AF37-0C361786ACCF}" destId="{FA12B47C-80F2-BD45-91B7-D0A8E9663F85}" srcOrd="4" destOrd="0" presId="urn:microsoft.com/office/officeart/2017/3/layout/HorizontalPathTimeline"/>
    <dgm:cxn modelId="{8927100F-A19A-EE4C-B21C-04C83EDC2EA7}" type="presParOf" srcId="{BFE1E08E-437B-7B46-962C-B93B8C5333E4}" destId="{FDF3A924-316C-0945-ADF3-C75B6A2C312E}" srcOrd="9" destOrd="0" presId="urn:microsoft.com/office/officeart/2017/3/layout/HorizontalPathTimeline"/>
    <dgm:cxn modelId="{7D19D157-9009-0F4D-9D8D-73A01A8926B9}" type="presParOf" srcId="{BFE1E08E-437B-7B46-962C-B93B8C5333E4}" destId="{F7212BC1-3FFC-DA4C-A248-08BF9FE5A115}" srcOrd="10" destOrd="0" presId="urn:microsoft.com/office/officeart/2017/3/layout/HorizontalPathTimeline"/>
    <dgm:cxn modelId="{C5FBF5B4-4E2D-D84E-ADC6-E7DD7A8FBA64}" type="presParOf" srcId="{F7212BC1-3FFC-DA4C-A248-08BF9FE5A115}" destId="{9F56FAEF-C877-0D4F-B76C-6923CDDC434C}" srcOrd="0" destOrd="0" presId="urn:microsoft.com/office/officeart/2017/3/layout/HorizontalPathTimeline"/>
    <dgm:cxn modelId="{9E84EEFD-76E3-6347-840F-792C885FBD85}" type="presParOf" srcId="{F7212BC1-3FFC-DA4C-A248-08BF9FE5A115}" destId="{FCF05631-2424-E94D-90B8-D030E7018411}" srcOrd="1" destOrd="0" presId="urn:microsoft.com/office/officeart/2017/3/layout/HorizontalPathTimeline"/>
    <dgm:cxn modelId="{2A290F6C-AB2E-C64C-BDA3-BDD33B8FE52C}" type="presParOf" srcId="{FCF05631-2424-E94D-90B8-D030E7018411}" destId="{6CEBAABA-2498-8A4E-A8C6-D795419E9426}" srcOrd="0" destOrd="0" presId="urn:microsoft.com/office/officeart/2017/3/layout/HorizontalPathTimeline"/>
    <dgm:cxn modelId="{2C848B9E-9B77-004B-98DA-BCA6228D4DC0}" type="presParOf" srcId="{FCF05631-2424-E94D-90B8-D030E7018411}" destId="{6ECEB18D-07DB-D942-A7A3-BFDB19DD71F4}" srcOrd="1" destOrd="0" presId="urn:microsoft.com/office/officeart/2017/3/layout/HorizontalPathTimeline"/>
    <dgm:cxn modelId="{23AD1940-8944-0C48-ADCB-9872101CBE2D}" type="presParOf" srcId="{F7212BC1-3FFC-DA4C-A248-08BF9FE5A115}" destId="{D082C197-93DF-1E4B-83F8-C90968F82B9F}" srcOrd="2" destOrd="0" presId="urn:microsoft.com/office/officeart/2017/3/layout/HorizontalPathTimeline"/>
    <dgm:cxn modelId="{FFC1BE7C-314B-AE4A-B3FB-BCB3355B3316}" type="presParOf" srcId="{F7212BC1-3FFC-DA4C-A248-08BF9FE5A115}" destId="{8D7B2212-46B6-E345-9B1E-3B1DFDF11CE2}" srcOrd="3" destOrd="0" presId="urn:microsoft.com/office/officeart/2017/3/layout/HorizontalPathTimeline"/>
    <dgm:cxn modelId="{32FA38FD-31CA-514E-A368-819064F9DB12}" type="presParOf" srcId="{F7212BC1-3FFC-DA4C-A248-08BF9FE5A115}" destId="{7A1C9629-9454-074C-8E72-B6E27F6F9BBC}"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12305-1414-6242-89B8-5B78D84F1F7B}">
      <dsp:nvSpPr>
        <dsp:cNvPr id="0" name=""/>
        <dsp:cNvSpPr/>
      </dsp:nvSpPr>
      <dsp:spPr>
        <a:xfrm>
          <a:off x="191306" y="1870834"/>
          <a:ext cx="1466357"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2010</a:t>
          </a:r>
        </a:p>
      </dsp:txBody>
      <dsp:txXfrm>
        <a:off x="191306" y="1870834"/>
        <a:ext cx="1466357" cy="393676"/>
      </dsp:txXfrm>
    </dsp:sp>
    <dsp:sp modelId="{517BF7F1-F326-384F-9B93-8807CCDA1D0F}">
      <dsp:nvSpPr>
        <dsp:cNvPr id="0" name=""/>
        <dsp:cNvSpPr/>
      </dsp:nvSpPr>
      <dsp:spPr>
        <a:xfrm>
          <a:off x="0" y="1672254"/>
          <a:ext cx="6894576" cy="139354"/>
        </a:xfrm>
        <a:prstGeom prst="rect">
          <a:avLst/>
        </a:prstGeom>
        <a:solidFill>
          <a:srgbClr val="3951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A47DB-77DC-724D-84D8-8A6A8D817054}">
      <dsp:nvSpPr>
        <dsp:cNvPr id="0" name=""/>
        <dsp:cNvSpPr/>
      </dsp:nvSpPr>
      <dsp:spPr>
        <a:xfrm>
          <a:off x="117988" y="0"/>
          <a:ext cx="1612992" cy="10799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Destacadas</a:t>
          </a:r>
          <a:r>
            <a:rPr lang="en-US" sz="1100" kern="1200" dirty="0"/>
            <a:t> </a:t>
          </a:r>
          <a:r>
            <a:rPr lang="en-US" sz="1100" kern="1200" dirty="0" err="1"/>
            <a:t>dermatólogas</a:t>
          </a:r>
          <a:r>
            <a:rPr lang="en-US" sz="1100" kern="1200" dirty="0"/>
            <a:t> se </a:t>
          </a:r>
          <a:r>
            <a:rPr lang="en-US" sz="1100" kern="1200" dirty="0" err="1"/>
            <a:t>interesan</a:t>
          </a:r>
          <a:r>
            <a:rPr lang="en-US" sz="1100" kern="1200" dirty="0"/>
            <a:t> </a:t>
          </a:r>
          <a:r>
            <a:rPr lang="en-US" sz="1100" kern="1200" dirty="0" err="1"/>
            <a:t>por</a:t>
          </a:r>
          <a:r>
            <a:rPr lang="en-US" sz="1100" kern="1200" dirty="0"/>
            <a:t> </a:t>
          </a:r>
          <a:r>
            <a:rPr lang="en-US" sz="1100" kern="1200" dirty="0" err="1"/>
            <a:t>una</a:t>
          </a:r>
          <a:r>
            <a:rPr lang="en-US" sz="1100" kern="1200" dirty="0"/>
            <a:t> </a:t>
          </a:r>
          <a:r>
            <a:rPr lang="en-US" sz="1100" kern="1200" dirty="0" err="1"/>
            <a:t>enfermedad</a:t>
          </a:r>
          <a:r>
            <a:rPr lang="en-US" sz="1100" kern="1200" dirty="0"/>
            <a:t> poco </a:t>
          </a:r>
          <a:r>
            <a:rPr lang="en-US" sz="1100" kern="1200" dirty="0" err="1"/>
            <a:t>frecuente</a:t>
          </a:r>
          <a:r>
            <a:rPr lang="en-US" sz="1100" kern="1200" dirty="0"/>
            <a:t> con un  </a:t>
          </a:r>
          <a:r>
            <a:rPr lang="en-US" sz="1100" kern="1200" dirty="0" err="1"/>
            <a:t>significativo</a:t>
          </a:r>
          <a:r>
            <a:rPr lang="en-US" sz="1100" kern="1200" dirty="0"/>
            <a:t> </a:t>
          </a:r>
          <a:r>
            <a:rPr lang="en-US" sz="1100" kern="1200" dirty="0" err="1"/>
            <a:t>impacto</a:t>
          </a:r>
          <a:r>
            <a:rPr lang="en-US" sz="1100" kern="1200" dirty="0"/>
            <a:t> </a:t>
          </a:r>
          <a:r>
            <a:rPr lang="en-US" sz="1100" kern="1200" dirty="0" err="1"/>
            <a:t>en</a:t>
          </a:r>
          <a:r>
            <a:rPr lang="en-US" sz="1100" kern="1200" dirty="0"/>
            <a:t> la </a:t>
          </a:r>
          <a:r>
            <a:rPr lang="en-US" sz="1100" kern="1200" dirty="0" err="1"/>
            <a:t>calidad</a:t>
          </a:r>
          <a:r>
            <a:rPr lang="en-US" sz="1100" kern="1200" dirty="0"/>
            <a:t> de </a:t>
          </a:r>
          <a:r>
            <a:rPr lang="en-US" sz="1100" kern="1200" dirty="0" err="1"/>
            <a:t>vida</a:t>
          </a:r>
          <a:r>
            <a:rPr lang="en-US" sz="1100" kern="1200" dirty="0"/>
            <a:t>.</a:t>
          </a:r>
        </a:p>
      </dsp:txBody>
      <dsp:txXfrm>
        <a:off x="117988" y="0"/>
        <a:ext cx="1612992" cy="1079997"/>
      </dsp:txXfrm>
    </dsp:sp>
    <dsp:sp modelId="{29101DA9-774D-1445-8789-C537CA1CA493}">
      <dsp:nvSpPr>
        <dsp:cNvPr id="0" name=""/>
        <dsp:cNvSpPr/>
      </dsp:nvSpPr>
      <dsp:spPr>
        <a:xfrm>
          <a:off x="924484" y="1079997"/>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BC35BB2-9398-A343-94FA-3C5C62CAA92B}">
      <dsp:nvSpPr>
        <dsp:cNvPr id="0" name=""/>
        <dsp:cNvSpPr/>
      </dsp:nvSpPr>
      <dsp:spPr>
        <a:xfrm>
          <a:off x="1321957" y="1402117"/>
          <a:ext cx="1466357" cy="13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2012</a:t>
          </a:r>
        </a:p>
      </dsp:txBody>
      <dsp:txXfrm>
        <a:off x="1321957" y="1402117"/>
        <a:ext cx="1466357" cy="134762"/>
      </dsp:txXfrm>
    </dsp:sp>
    <dsp:sp modelId="{AA4A1692-7B6F-F24F-B048-7307D2EA6C7A}">
      <dsp:nvSpPr>
        <dsp:cNvPr id="0" name=""/>
        <dsp:cNvSpPr/>
      </dsp:nvSpPr>
      <dsp:spPr>
        <a:xfrm>
          <a:off x="663486" y="2224951"/>
          <a:ext cx="2261303" cy="10592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Con la </a:t>
          </a:r>
          <a:r>
            <a:rPr lang="en-US" sz="1100" kern="1200" dirty="0" err="1"/>
            <a:t>visita</a:t>
          </a:r>
          <a:r>
            <a:rPr lang="en-US" sz="1100" kern="1200" dirty="0"/>
            <a:t> de Dr. Mary William y Dr. Peter Elías se </a:t>
          </a:r>
          <a:r>
            <a:rPr lang="en-US" sz="1100" kern="1200" dirty="0" err="1"/>
            <a:t>realiza</a:t>
          </a:r>
          <a:r>
            <a:rPr lang="en-US" sz="1100" kern="1200" dirty="0"/>
            <a:t> la Primera </a:t>
          </a:r>
          <a:r>
            <a:rPr lang="en-US" sz="1100" kern="1200" dirty="0" err="1"/>
            <a:t>Clínica</a:t>
          </a:r>
          <a:r>
            <a:rPr lang="en-US" sz="1100" kern="1200" dirty="0"/>
            <a:t> de </a:t>
          </a:r>
          <a:r>
            <a:rPr lang="en-US" sz="1100" kern="1200" dirty="0" err="1"/>
            <a:t>Ictiosis</a:t>
          </a:r>
          <a:r>
            <a:rPr lang="en-US" sz="1100" kern="1200" dirty="0"/>
            <a:t> </a:t>
          </a:r>
        </a:p>
        <a:p>
          <a:pPr marL="0" lvl="0" indent="0" algn="l" defTabSz="488950">
            <a:lnSpc>
              <a:spcPct val="90000"/>
            </a:lnSpc>
            <a:spcBef>
              <a:spcPct val="0"/>
            </a:spcBef>
            <a:spcAft>
              <a:spcPct val="35000"/>
            </a:spcAft>
            <a:buNone/>
          </a:pPr>
          <a:r>
            <a:rPr lang="en-US" sz="1100" kern="1200" dirty="0"/>
            <a:t>1er. Encuentro </a:t>
          </a:r>
          <a:r>
            <a:rPr lang="en-US" sz="1100" kern="1200" dirty="0" err="1"/>
            <a:t>Ictiosis</a:t>
          </a:r>
          <a:r>
            <a:rPr lang="en-US" sz="1100" kern="1200" dirty="0"/>
            <a:t> </a:t>
          </a:r>
          <a:r>
            <a:rPr lang="en-US" sz="1100" kern="1200" dirty="0" err="1"/>
            <a:t>Severas</a:t>
          </a:r>
          <a:endParaRPr lang="en-US" sz="1100" kern="1200" dirty="0"/>
        </a:p>
        <a:p>
          <a:pPr marL="0" lvl="0" indent="0" algn="l" defTabSz="488950">
            <a:lnSpc>
              <a:spcPct val="90000"/>
            </a:lnSpc>
            <a:spcBef>
              <a:spcPct val="0"/>
            </a:spcBef>
            <a:spcAft>
              <a:spcPct val="35000"/>
            </a:spcAft>
            <a:buNone/>
          </a:pPr>
          <a:r>
            <a:rPr lang="en-US" sz="1100" kern="1200" dirty="0" err="1"/>
            <a:t>Inicio</a:t>
          </a:r>
          <a:r>
            <a:rPr lang="en-US" sz="1100" kern="1200" dirty="0"/>
            <a:t> </a:t>
          </a:r>
          <a:r>
            <a:rPr lang="en-US" sz="1100" kern="1200" dirty="0" err="1"/>
            <a:t>Registro</a:t>
          </a:r>
          <a:r>
            <a:rPr lang="en-US" sz="1100" kern="1200" dirty="0"/>
            <a:t> </a:t>
          </a:r>
          <a:r>
            <a:rPr lang="en-US" sz="1100" kern="1200" dirty="0" err="1"/>
            <a:t>Ictiosis</a:t>
          </a:r>
          <a:endParaRPr lang="en-US" sz="1100" kern="1200" dirty="0"/>
        </a:p>
      </dsp:txBody>
      <dsp:txXfrm>
        <a:off x="663486" y="2224951"/>
        <a:ext cx="2261303" cy="1059233"/>
      </dsp:txXfrm>
    </dsp:sp>
    <dsp:sp modelId="{6BD6B665-BF28-0247-A32A-085D7FCEDA3F}">
      <dsp:nvSpPr>
        <dsp:cNvPr id="0" name=""/>
        <dsp:cNvSpPr/>
      </dsp:nvSpPr>
      <dsp:spPr>
        <a:xfrm>
          <a:off x="2055136" y="1994374"/>
          <a:ext cx="0" cy="20273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484C193-EAC6-7748-BD8A-3853B1F277D9}">
      <dsp:nvSpPr>
        <dsp:cNvPr id="0" name=""/>
        <dsp:cNvSpPr/>
      </dsp:nvSpPr>
      <dsp:spPr>
        <a:xfrm>
          <a:off x="880936" y="1698383"/>
          <a:ext cx="87096" cy="870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09EA5A9-0FC5-2149-85DB-6BE20B76D08B}">
      <dsp:nvSpPr>
        <dsp:cNvPr id="0" name=""/>
        <dsp:cNvSpPr/>
      </dsp:nvSpPr>
      <dsp:spPr>
        <a:xfrm>
          <a:off x="2011588" y="1909789"/>
          <a:ext cx="87096" cy="2981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FF46013-0753-2F45-9F08-6F5082F5C1FA}">
      <dsp:nvSpPr>
        <dsp:cNvPr id="0" name=""/>
        <dsp:cNvSpPr/>
      </dsp:nvSpPr>
      <dsp:spPr>
        <a:xfrm>
          <a:off x="2452609" y="1870834"/>
          <a:ext cx="1466357"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2013</a:t>
          </a:r>
        </a:p>
      </dsp:txBody>
      <dsp:txXfrm>
        <a:off x="2452609" y="1870834"/>
        <a:ext cx="1466357" cy="393676"/>
      </dsp:txXfrm>
    </dsp:sp>
    <dsp:sp modelId="{EBBBCB43-FC59-B144-A5DC-9306F046005D}">
      <dsp:nvSpPr>
        <dsp:cNvPr id="0" name=""/>
        <dsp:cNvSpPr/>
      </dsp:nvSpPr>
      <dsp:spPr>
        <a:xfrm>
          <a:off x="2379291" y="244687"/>
          <a:ext cx="1612992" cy="8353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Registro</a:t>
          </a:r>
          <a:r>
            <a:rPr lang="en-US" sz="1100" kern="1200" dirty="0"/>
            <a:t> Nacional de </a:t>
          </a:r>
          <a:r>
            <a:rPr lang="en-US" sz="1100" kern="1200" dirty="0" err="1"/>
            <a:t>Ictiosis</a:t>
          </a:r>
          <a:r>
            <a:rPr lang="en-US" sz="1100" kern="1200" dirty="0"/>
            <a:t> </a:t>
          </a:r>
          <a:r>
            <a:rPr lang="en-US" sz="1100" kern="1200" dirty="0" err="1"/>
            <a:t>Severas</a:t>
          </a:r>
          <a:r>
            <a:rPr lang="en-US" sz="1100" kern="1200" dirty="0"/>
            <a:t> </a:t>
          </a:r>
          <a:r>
            <a:rPr lang="en-US" sz="1100" kern="1200" dirty="0" err="1"/>
            <a:t>en</a:t>
          </a:r>
          <a:r>
            <a:rPr lang="en-US" sz="1100" kern="1200" dirty="0"/>
            <a:t> Chile  (</a:t>
          </a:r>
          <a:r>
            <a:rPr lang="en-US" sz="1100" kern="1200" dirty="0" err="1"/>
            <a:t>excluye</a:t>
          </a:r>
          <a:r>
            <a:rPr lang="en-US" sz="1100" kern="1200" dirty="0"/>
            <a:t> </a:t>
          </a:r>
          <a:r>
            <a:rPr lang="en-US" sz="1100" kern="1200" dirty="0" err="1"/>
            <a:t>Ictiosis</a:t>
          </a:r>
          <a:r>
            <a:rPr lang="en-US" sz="1100" kern="1200" dirty="0"/>
            <a:t> vulgar y la </a:t>
          </a:r>
          <a:r>
            <a:rPr lang="en-US" sz="1100" kern="1200" dirty="0" err="1"/>
            <a:t>Ictiosis</a:t>
          </a:r>
          <a:r>
            <a:rPr lang="en-US" sz="1100" kern="1200" dirty="0"/>
            <a:t> </a:t>
          </a:r>
          <a:r>
            <a:rPr lang="en-US" sz="1100" kern="1200" dirty="0" err="1"/>
            <a:t>ligada</a:t>
          </a:r>
          <a:r>
            <a:rPr lang="en-US" sz="1100" kern="1200" dirty="0"/>
            <a:t> al X)</a:t>
          </a:r>
        </a:p>
      </dsp:txBody>
      <dsp:txXfrm>
        <a:off x="2379291" y="244687"/>
        <a:ext cx="1612992" cy="835310"/>
      </dsp:txXfrm>
    </dsp:sp>
    <dsp:sp modelId="{0FF5FCF9-0ADB-1F46-9CEC-06FF5DFD5C68}">
      <dsp:nvSpPr>
        <dsp:cNvPr id="0" name=""/>
        <dsp:cNvSpPr/>
      </dsp:nvSpPr>
      <dsp:spPr>
        <a:xfrm>
          <a:off x="3185788" y="1079997"/>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2E0063C-8800-814B-AE9B-9DFE734E6998}">
      <dsp:nvSpPr>
        <dsp:cNvPr id="0" name=""/>
        <dsp:cNvSpPr/>
      </dsp:nvSpPr>
      <dsp:spPr>
        <a:xfrm>
          <a:off x="3386524" y="1219352"/>
          <a:ext cx="1466357"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2020</a:t>
          </a:r>
        </a:p>
      </dsp:txBody>
      <dsp:txXfrm>
        <a:off x="3386524" y="1219352"/>
        <a:ext cx="1466357" cy="393676"/>
      </dsp:txXfrm>
    </dsp:sp>
    <dsp:sp modelId="{74D1707A-928E-9148-80A9-6D80CC0EC5A7}">
      <dsp:nvSpPr>
        <dsp:cNvPr id="0" name=""/>
        <dsp:cNvSpPr/>
      </dsp:nvSpPr>
      <dsp:spPr>
        <a:xfrm>
          <a:off x="3185788" y="2403866"/>
          <a:ext cx="1867829" cy="8353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Se genera </a:t>
          </a:r>
          <a:r>
            <a:rPr lang="en-US" sz="1100" kern="1200" dirty="0" err="1"/>
            <a:t>el</a:t>
          </a:r>
          <a:r>
            <a:rPr lang="en-US" sz="1100" kern="1200" dirty="0"/>
            <a:t> </a:t>
          </a:r>
          <a:r>
            <a:rPr lang="en-US" sz="1100" kern="1200" dirty="0" err="1"/>
            <a:t>interés</a:t>
          </a:r>
          <a:r>
            <a:rPr lang="en-US" sz="1100" kern="1200" dirty="0"/>
            <a:t> de </a:t>
          </a:r>
          <a:r>
            <a:rPr lang="en-US" sz="1100" kern="1200" dirty="0" err="1"/>
            <a:t>médicos</a:t>
          </a:r>
          <a:r>
            <a:rPr lang="en-US" sz="1100" kern="1200" dirty="0"/>
            <a:t> y de privados (</a:t>
          </a:r>
          <a:r>
            <a:rPr lang="en-US" sz="1100" kern="1200" dirty="0" err="1"/>
            <a:t>industria</a:t>
          </a:r>
          <a:r>
            <a:rPr lang="en-US" sz="1100" kern="1200" dirty="0"/>
            <a:t> </a:t>
          </a:r>
          <a:r>
            <a:rPr lang="en-US" sz="1100" kern="1200" dirty="0" err="1"/>
            <a:t>farmacéutica</a:t>
          </a:r>
          <a:r>
            <a:rPr lang="en-US" sz="1100" kern="1200" dirty="0"/>
            <a:t>) para </a:t>
          </a:r>
          <a:r>
            <a:rPr lang="en-US" sz="1100" kern="1200" dirty="0" err="1"/>
            <a:t>apoyar</a:t>
          </a:r>
          <a:r>
            <a:rPr lang="en-US" sz="1100" kern="1200" dirty="0"/>
            <a:t> y </a:t>
          </a:r>
          <a:r>
            <a:rPr lang="en-US" sz="1100" kern="1200" dirty="0" err="1"/>
            <a:t>financiar</a:t>
          </a:r>
          <a:r>
            <a:rPr lang="en-US" sz="1100" kern="1200" dirty="0"/>
            <a:t> </a:t>
          </a:r>
          <a:r>
            <a:rPr lang="en-US" sz="1100" kern="1200" dirty="0" err="1"/>
            <a:t>iniciativa</a:t>
          </a:r>
          <a:r>
            <a:rPr lang="en-US" sz="1100" kern="1200" dirty="0"/>
            <a:t>.</a:t>
          </a:r>
        </a:p>
      </dsp:txBody>
      <dsp:txXfrm>
        <a:off x="3185788" y="2403866"/>
        <a:ext cx="1867829" cy="835310"/>
      </dsp:txXfrm>
    </dsp:sp>
    <dsp:sp modelId="{34118481-4F12-9248-B7DE-7F8B8D5D4EFD}">
      <dsp:nvSpPr>
        <dsp:cNvPr id="0" name=""/>
        <dsp:cNvSpPr/>
      </dsp:nvSpPr>
      <dsp:spPr>
        <a:xfrm>
          <a:off x="4119702" y="1811609"/>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1FDE820-CB2B-D049-9300-1D10C0E4FA97}">
      <dsp:nvSpPr>
        <dsp:cNvPr id="0" name=""/>
        <dsp:cNvSpPr/>
      </dsp:nvSpPr>
      <dsp:spPr>
        <a:xfrm>
          <a:off x="3142239" y="1698383"/>
          <a:ext cx="87096" cy="870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571A4DC-74EC-CE41-A2EB-5CA66FC517C0}">
      <dsp:nvSpPr>
        <dsp:cNvPr id="0" name=""/>
        <dsp:cNvSpPr/>
      </dsp:nvSpPr>
      <dsp:spPr>
        <a:xfrm>
          <a:off x="4076154" y="1698383"/>
          <a:ext cx="87096" cy="870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7360CFB-F118-8040-92AA-91619A4769CC}">
      <dsp:nvSpPr>
        <dsp:cNvPr id="0" name=""/>
        <dsp:cNvSpPr/>
      </dsp:nvSpPr>
      <dsp:spPr>
        <a:xfrm>
          <a:off x="4320439" y="1870834"/>
          <a:ext cx="1466357"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2022</a:t>
          </a:r>
        </a:p>
      </dsp:txBody>
      <dsp:txXfrm>
        <a:off x="4320439" y="1870834"/>
        <a:ext cx="1466357" cy="393676"/>
      </dsp:txXfrm>
    </dsp:sp>
    <dsp:sp modelId="{16515C50-BFD3-9041-9209-ADE46A6CF0D9}">
      <dsp:nvSpPr>
        <dsp:cNvPr id="0" name=""/>
        <dsp:cNvSpPr/>
      </dsp:nvSpPr>
      <dsp:spPr>
        <a:xfrm>
          <a:off x="4247121" y="396561"/>
          <a:ext cx="1612992" cy="6834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28 de </a:t>
          </a:r>
          <a:r>
            <a:rPr lang="en-US" sz="1100" kern="1200" dirty="0" err="1"/>
            <a:t>Febrero</a:t>
          </a:r>
          <a:r>
            <a:rPr lang="en-US" sz="1100" kern="1200" dirty="0"/>
            <a:t> se </a:t>
          </a:r>
          <a:r>
            <a:rPr lang="en-US" sz="1100" kern="1200" dirty="0" err="1"/>
            <a:t>funda</a:t>
          </a:r>
          <a:r>
            <a:rPr lang="en-US" sz="1100" kern="1200" dirty="0"/>
            <a:t> </a:t>
          </a:r>
          <a:r>
            <a:rPr lang="en-US" sz="1100" kern="1200" dirty="0" err="1"/>
            <a:t>Agrupación</a:t>
          </a:r>
          <a:r>
            <a:rPr lang="en-US" sz="1100" kern="1200" dirty="0"/>
            <a:t> Por </a:t>
          </a:r>
          <a:r>
            <a:rPr lang="en-US" sz="1100" kern="1200" dirty="0" err="1"/>
            <a:t>Ictiosis</a:t>
          </a:r>
          <a:r>
            <a:rPr lang="en-US" sz="1100" kern="1200" dirty="0"/>
            <a:t> (API)</a:t>
          </a:r>
        </a:p>
      </dsp:txBody>
      <dsp:txXfrm>
        <a:off x="4247121" y="396561"/>
        <a:ext cx="1612992" cy="683436"/>
      </dsp:txXfrm>
    </dsp:sp>
    <dsp:sp modelId="{58A72639-7B1D-BE4C-AF2F-83F5322FCC56}">
      <dsp:nvSpPr>
        <dsp:cNvPr id="0" name=""/>
        <dsp:cNvSpPr/>
      </dsp:nvSpPr>
      <dsp:spPr>
        <a:xfrm>
          <a:off x="5053617" y="1079997"/>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F56FAEF-C877-0D4F-B76C-6923CDDC434C}">
      <dsp:nvSpPr>
        <dsp:cNvPr id="0" name=""/>
        <dsp:cNvSpPr/>
      </dsp:nvSpPr>
      <dsp:spPr>
        <a:xfrm>
          <a:off x="5236912" y="1219352"/>
          <a:ext cx="1466357" cy="393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2023</a:t>
          </a:r>
        </a:p>
      </dsp:txBody>
      <dsp:txXfrm>
        <a:off x="5236912" y="1219352"/>
        <a:ext cx="1466357" cy="393676"/>
      </dsp:txXfrm>
    </dsp:sp>
    <dsp:sp modelId="{6CEBAABA-2498-8A4E-A8C6-D795419E9426}">
      <dsp:nvSpPr>
        <dsp:cNvPr id="0" name=""/>
        <dsp:cNvSpPr/>
      </dsp:nvSpPr>
      <dsp:spPr>
        <a:xfrm>
          <a:off x="5163594" y="2403866"/>
          <a:ext cx="1612992" cy="5315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Se </a:t>
          </a:r>
          <a:r>
            <a:rPr lang="en-US" sz="1100" kern="1200" dirty="0" err="1"/>
            <a:t>inician</a:t>
          </a:r>
          <a:r>
            <a:rPr lang="en-US" sz="1100" kern="1200" dirty="0"/>
            <a:t> las </a:t>
          </a:r>
          <a:r>
            <a:rPr lang="en-US" sz="1100" kern="1200" dirty="0" err="1"/>
            <a:t>Actividades</a:t>
          </a:r>
          <a:r>
            <a:rPr lang="en-US" sz="1100" kern="1200" dirty="0"/>
            <a:t> API</a:t>
          </a:r>
        </a:p>
      </dsp:txBody>
      <dsp:txXfrm>
        <a:off x="5163594" y="2403866"/>
        <a:ext cx="1612992" cy="531561"/>
      </dsp:txXfrm>
    </dsp:sp>
    <dsp:sp modelId="{D082C197-93DF-1E4B-83F8-C90968F82B9F}">
      <dsp:nvSpPr>
        <dsp:cNvPr id="0" name=""/>
        <dsp:cNvSpPr/>
      </dsp:nvSpPr>
      <dsp:spPr>
        <a:xfrm>
          <a:off x="5970091" y="1811609"/>
          <a:ext cx="0" cy="59225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886129A-2A2F-BB4A-8C32-7FD27AB3CD55}">
      <dsp:nvSpPr>
        <dsp:cNvPr id="0" name=""/>
        <dsp:cNvSpPr/>
      </dsp:nvSpPr>
      <dsp:spPr>
        <a:xfrm>
          <a:off x="5010069" y="1698383"/>
          <a:ext cx="87096" cy="870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D7B2212-46B6-E345-9B1E-3B1DFDF11CE2}">
      <dsp:nvSpPr>
        <dsp:cNvPr id="0" name=""/>
        <dsp:cNvSpPr/>
      </dsp:nvSpPr>
      <dsp:spPr>
        <a:xfrm>
          <a:off x="5926542" y="1698383"/>
          <a:ext cx="87096" cy="8709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4D00-4C62-FD05-44CB-943788E41D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E867503-0238-8415-6A99-5D0466BAA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791A4A0-07F1-A307-98B2-D2B980A35731}"/>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2E9C2E37-3C00-8247-054C-79DB7BEB05B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6381B41-0D84-2F4B-2454-BAD9E9BB8451}"/>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141428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691AA-E219-5B46-7C42-C46F1FD424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12D0E8E-808C-7FBF-32B6-9446719176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00B3854-05F8-BE2D-AFE3-28BC059ACF6A}"/>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47234062-D92C-008A-BA68-6208ED33F4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47B043B-2349-EDF3-580B-769B05D1C0D4}"/>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30862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E3A726-1D04-F39E-A381-E8CAABDA9E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5BE5F4A-D31F-8862-52DD-9BE760A3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15644F-FCEB-E14D-3A84-37D8DBE6C178}"/>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E2215A01-63AD-946B-667F-E4B6B27353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F7AF1BA-C1DD-4D2B-2F5A-48C18B8FB4D1}"/>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333879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63C07-602E-B7FB-9E0D-7DB9CA9149E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B0BA602-9C88-8BA8-08C3-A85DD4906C9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883100-9E4C-D202-68F0-665EB00328D3}"/>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A8ED528B-B1B7-A43F-5B12-FE8590B73E9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944658-3072-3005-0420-C6BE223685D7}"/>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372586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5A9DB-9DDB-7046-4971-8176EED52C2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06F0CF4-2639-CD07-2439-AB9B839E0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A46916-3DD4-239B-6A08-44D07B9B600A}"/>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7557B02C-F479-A1FF-537A-D05AB871F63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C77C1F4-941E-07D5-91CD-34D1BE874E06}"/>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39248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8175A-F3A2-0321-FE6A-6131BBA63EF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1DDD360-452B-BD5D-BC48-91C2B420E7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4117E81-A844-9C79-8BE5-F0FD8DE05F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6606B36-75E1-0EFD-274F-BB8A04F237E5}"/>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6" name="Marcador de pie de página 5">
            <a:extLst>
              <a:ext uri="{FF2B5EF4-FFF2-40B4-BE49-F238E27FC236}">
                <a16:creationId xmlns:a16="http://schemas.microsoft.com/office/drawing/2014/main" id="{A478C3E9-FFB7-DE34-D755-D75B3FC6B94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B9E4CA-ACEC-3D85-CB6F-8ACAEDFA6D35}"/>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155075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DC868-2CE3-319E-3A4D-1038B9B4F2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008950A-289B-A4E6-0ECE-BD6AEA907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94884C-1431-2C1D-C320-AA83DFEB10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7098FD99-8470-4C83-DE88-4B29D87FD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D8AFD6E-1471-0B51-F930-50A44931E25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88FECC5E-8ABB-EF71-0C52-F7A5F315B196}"/>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8" name="Marcador de pie de página 7">
            <a:extLst>
              <a:ext uri="{FF2B5EF4-FFF2-40B4-BE49-F238E27FC236}">
                <a16:creationId xmlns:a16="http://schemas.microsoft.com/office/drawing/2014/main" id="{D251E9DE-E815-B8F2-499C-09C5115FDF3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2A5A569-F2B4-D313-202D-E7BE29AB906A}"/>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1752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7FA8C-F6D0-2765-4B57-1B25E44089B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5565399-4228-5436-BB11-DFC9596354CF}"/>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4" name="Marcador de pie de página 3">
            <a:extLst>
              <a:ext uri="{FF2B5EF4-FFF2-40B4-BE49-F238E27FC236}">
                <a16:creationId xmlns:a16="http://schemas.microsoft.com/office/drawing/2014/main" id="{D72762E3-0E8F-B65D-BE65-710E330889A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F3D4EA0E-7F9A-8D39-A49F-1CD978C53B34}"/>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43355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6CBB2A-7876-FCC5-D93C-39A6B454C373}"/>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3" name="Marcador de pie de página 2">
            <a:extLst>
              <a:ext uri="{FF2B5EF4-FFF2-40B4-BE49-F238E27FC236}">
                <a16:creationId xmlns:a16="http://schemas.microsoft.com/office/drawing/2014/main" id="{52D3AACD-F3AB-F6E0-680A-F861EB38DE3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29DD35A-EFAD-DE9B-EC01-B3319667BEAB}"/>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422024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0CF5A-CB8A-BF9D-4099-981C0D8E46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AF4D1FC-71AC-B0FA-5AF7-700BBCE8A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52D27ED-8454-1DDD-7706-D9B089F0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53E768-056F-F341-CFA4-0479689872B6}"/>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6" name="Marcador de pie de página 5">
            <a:extLst>
              <a:ext uri="{FF2B5EF4-FFF2-40B4-BE49-F238E27FC236}">
                <a16:creationId xmlns:a16="http://schemas.microsoft.com/office/drawing/2014/main" id="{0B9E8689-CAC0-A709-D731-17F375754D4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4E9B782-85D4-83DE-E521-0961BCCE9405}"/>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111100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65E80-B666-1972-677A-1F9764A135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3FE757F6-F2F8-6CD9-A223-9C3CB55D0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3C290EF-990B-B218-EE74-A6136D2C6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9FFF70-2F37-2399-012B-8D2880532456}"/>
              </a:ext>
            </a:extLst>
          </p:cNvPr>
          <p:cNvSpPr>
            <a:spLocks noGrp="1"/>
          </p:cNvSpPr>
          <p:nvPr>
            <p:ph type="dt" sz="half" idx="10"/>
          </p:nvPr>
        </p:nvSpPr>
        <p:spPr/>
        <p:txBody>
          <a:bodyPr/>
          <a:lstStyle/>
          <a:p>
            <a:fld id="{0121BD5D-EEFD-344A-910A-DE9B12D113A4}" type="datetimeFigureOut">
              <a:rPr lang="es-CL" smtClean="0"/>
              <a:t>24-06-24</a:t>
            </a:fld>
            <a:endParaRPr lang="es-CL"/>
          </a:p>
        </p:txBody>
      </p:sp>
      <p:sp>
        <p:nvSpPr>
          <p:cNvPr id="6" name="Marcador de pie de página 5">
            <a:extLst>
              <a:ext uri="{FF2B5EF4-FFF2-40B4-BE49-F238E27FC236}">
                <a16:creationId xmlns:a16="http://schemas.microsoft.com/office/drawing/2014/main" id="{5FE81EDB-9755-27F0-F63A-17849AB6F1D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97403FD-8266-9935-0BE4-12E6FEF77E63}"/>
              </a:ext>
            </a:extLst>
          </p:cNvPr>
          <p:cNvSpPr>
            <a:spLocks noGrp="1"/>
          </p:cNvSpPr>
          <p:nvPr>
            <p:ph type="sldNum" sz="quarter" idx="12"/>
          </p:nvPr>
        </p:nvSpPr>
        <p:spPr/>
        <p:txBody>
          <a:bodyPr/>
          <a:lstStyle/>
          <a:p>
            <a:fld id="{F9427379-163B-B243-ABDD-D8E708BFE5CB}" type="slidenum">
              <a:rPr lang="es-CL" smtClean="0"/>
              <a:t>‹Nº›</a:t>
            </a:fld>
            <a:endParaRPr lang="es-CL"/>
          </a:p>
        </p:txBody>
      </p:sp>
    </p:spTree>
    <p:extLst>
      <p:ext uri="{BB962C8B-B14F-4D97-AF65-F5344CB8AC3E}">
        <p14:creationId xmlns:p14="http://schemas.microsoft.com/office/powerpoint/2010/main" val="95502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C7D6DBB-9501-A9E2-572C-F496C38AF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44C3DB6-977E-AF93-0E9C-AD2164001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48E481A-A9E7-3C09-949D-3CA46AD736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1BD5D-EEFD-344A-910A-DE9B12D113A4}" type="datetimeFigureOut">
              <a:rPr lang="es-CL" smtClean="0"/>
              <a:t>24-06-24</a:t>
            </a:fld>
            <a:endParaRPr lang="es-CL"/>
          </a:p>
        </p:txBody>
      </p:sp>
      <p:sp>
        <p:nvSpPr>
          <p:cNvPr id="5" name="Marcador de pie de página 4">
            <a:extLst>
              <a:ext uri="{FF2B5EF4-FFF2-40B4-BE49-F238E27FC236}">
                <a16:creationId xmlns:a16="http://schemas.microsoft.com/office/drawing/2014/main" id="{47FB48C4-2BD8-9AAB-96C2-8009BF07B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E9EBCED-6C5E-C8A2-532B-70767E6E9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27379-163B-B243-ABDD-D8E708BFE5CB}" type="slidenum">
              <a:rPr lang="es-CL" smtClean="0"/>
              <a:t>‹Nº›</a:t>
            </a:fld>
            <a:endParaRPr lang="es-CL"/>
          </a:p>
        </p:txBody>
      </p:sp>
    </p:spTree>
    <p:extLst>
      <p:ext uri="{BB962C8B-B14F-4D97-AF65-F5344CB8AC3E}">
        <p14:creationId xmlns:p14="http://schemas.microsoft.com/office/powerpoint/2010/main" val="55891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D1BCC4-7634-3A52-7855-E324AD377FD9}"/>
              </a:ext>
            </a:extLst>
          </p:cNvPr>
          <p:cNvPicPr>
            <a:picLocks noChangeAspect="1"/>
          </p:cNvPicPr>
          <p:nvPr/>
        </p:nvPicPr>
        <p:blipFill>
          <a:blip r:embed="rId2"/>
          <a:stretch>
            <a:fillRect/>
          </a:stretch>
        </p:blipFill>
        <p:spPr>
          <a:xfrm>
            <a:off x="2282876" y="386315"/>
            <a:ext cx="7235196" cy="6322563"/>
          </a:xfrm>
          <a:prstGeom prst="rect">
            <a:avLst/>
          </a:prstGeom>
        </p:spPr>
      </p:pic>
    </p:spTree>
    <p:extLst>
      <p:ext uri="{BB962C8B-B14F-4D97-AF65-F5344CB8AC3E}">
        <p14:creationId xmlns:p14="http://schemas.microsoft.com/office/powerpoint/2010/main" val="154435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2BD55A6-EA75-4A79-75B0-AEC7A991722D}"/>
              </a:ext>
            </a:extLst>
          </p:cNvPr>
          <p:cNvSpPr txBox="1"/>
          <p:nvPr/>
        </p:nvSpPr>
        <p:spPr>
          <a:xfrm>
            <a:off x="543339" y="569843"/>
            <a:ext cx="1015021" cy="369332"/>
          </a:xfrm>
          <a:prstGeom prst="rect">
            <a:avLst/>
          </a:prstGeom>
          <a:noFill/>
        </p:spPr>
        <p:txBody>
          <a:bodyPr wrap="none" rtlCol="0">
            <a:spAutoFit/>
          </a:bodyPr>
          <a:lstStyle/>
          <a:p>
            <a:r>
              <a:rPr lang="es-CL" dirty="0">
                <a:solidFill>
                  <a:srgbClr val="39515F"/>
                </a:solidFill>
              </a:rPr>
              <a:t>ANEXO 3</a:t>
            </a:r>
          </a:p>
        </p:txBody>
      </p:sp>
      <p:sp>
        <p:nvSpPr>
          <p:cNvPr id="3" name="CuadroTexto 2">
            <a:extLst>
              <a:ext uri="{FF2B5EF4-FFF2-40B4-BE49-F238E27FC236}">
                <a16:creationId xmlns:a16="http://schemas.microsoft.com/office/drawing/2014/main" id="{0CC66520-12B2-F83C-B76C-6DB3E1BD11FA}"/>
              </a:ext>
            </a:extLst>
          </p:cNvPr>
          <p:cNvSpPr txBox="1"/>
          <p:nvPr/>
        </p:nvSpPr>
        <p:spPr>
          <a:xfrm>
            <a:off x="397565" y="1219199"/>
            <a:ext cx="11396869" cy="2862322"/>
          </a:xfrm>
          <a:prstGeom prst="rect">
            <a:avLst/>
          </a:prstGeom>
          <a:noFill/>
        </p:spPr>
        <p:txBody>
          <a:bodyPr wrap="square" rtlCol="0">
            <a:spAutoFit/>
          </a:bodyPr>
          <a:lstStyle/>
          <a:p>
            <a:r>
              <a:rPr lang="es-CL" dirty="0">
                <a:solidFill>
                  <a:srgbClr val="39515F"/>
                </a:solidFill>
              </a:rPr>
              <a:t>En el caso particular de la importación de medicamento, la manera de operar fue la siguiente: se les ofreció a todos los pacientes por igual, ayuda con los trámites de importación. No se les habló de ayuda económica (ya que aún no estaba definido el protocolo y queríamos probar cómo sería el funcionamiento). Varios pacientes manifestaron interés en la ayuda, pero en la medida que fue avanzando y concretando, sólo 1 paciente siguió adelante. Una vez con el medicamento en Chile, se le ofreció una subvención del 50%. </a:t>
            </a:r>
          </a:p>
          <a:p>
            <a:r>
              <a:rPr lang="es-CL" dirty="0">
                <a:solidFill>
                  <a:srgbClr val="39515F"/>
                </a:solidFill>
              </a:rPr>
              <a:t>Hoy en día el protocolo establece que la Fundación asumirá el costo del 50 % del medicamento para todos los pacientes que lo requieran y que quieran importarlo a través de la fundación (esto es para que sea parejo para todos los pacientes frente al mismo medicamento, ya que existen diferentes procedencias y nombres comerciales, con un precio muy variable entre unos y otros). Esto funciona para todos los pacientes que estén en el registro nacional de pacientes con ictiosis severas.</a:t>
            </a:r>
          </a:p>
        </p:txBody>
      </p:sp>
    </p:spTree>
    <p:extLst>
      <p:ext uri="{BB962C8B-B14F-4D97-AF65-F5344CB8AC3E}">
        <p14:creationId xmlns:p14="http://schemas.microsoft.com/office/powerpoint/2010/main" val="398667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8985F7-ACA9-43B0-1590-E78E84DFC3FE}"/>
              </a:ext>
            </a:extLst>
          </p:cNvPr>
          <p:cNvSpPr txBox="1"/>
          <p:nvPr/>
        </p:nvSpPr>
        <p:spPr>
          <a:xfrm>
            <a:off x="760021" y="712519"/>
            <a:ext cx="936410" cy="369332"/>
          </a:xfrm>
          <a:prstGeom prst="rect">
            <a:avLst/>
          </a:prstGeom>
          <a:noFill/>
        </p:spPr>
        <p:txBody>
          <a:bodyPr wrap="none" rtlCol="0">
            <a:spAutoFit/>
          </a:bodyPr>
          <a:lstStyle/>
          <a:p>
            <a:r>
              <a:rPr lang="es-CL" dirty="0">
                <a:solidFill>
                  <a:srgbClr val="39515F"/>
                </a:solidFill>
              </a:rPr>
              <a:t>Anexo 4</a:t>
            </a:r>
          </a:p>
        </p:txBody>
      </p:sp>
      <p:sp>
        <p:nvSpPr>
          <p:cNvPr id="3" name="CuadroTexto 2">
            <a:extLst>
              <a:ext uri="{FF2B5EF4-FFF2-40B4-BE49-F238E27FC236}">
                <a16:creationId xmlns:a16="http://schemas.microsoft.com/office/drawing/2014/main" id="{413F42DA-263A-515E-2BFF-7A03CAEC7C81}"/>
              </a:ext>
            </a:extLst>
          </p:cNvPr>
          <p:cNvSpPr txBox="1"/>
          <p:nvPr/>
        </p:nvSpPr>
        <p:spPr>
          <a:xfrm>
            <a:off x="890650" y="1318161"/>
            <a:ext cx="10865922" cy="1200329"/>
          </a:xfrm>
          <a:prstGeom prst="rect">
            <a:avLst/>
          </a:prstGeom>
          <a:noFill/>
        </p:spPr>
        <p:txBody>
          <a:bodyPr wrap="square" rtlCol="0">
            <a:spAutoFit/>
          </a:bodyPr>
          <a:lstStyle/>
          <a:p>
            <a:pPr marL="285750" indent="-285750">
              <a:buFontTx/>
              <a:buChar char="-"/>
            </a:pPr>
            <a:r>
              <a:rPr lang="es-CL" dirty="0">
                <a:solidFill>
                  <a:srgbClr val="39515F"/>
                </a:solidFill>
              </a:rPr>
              <a:t>El día Martes 21 de Noviembre de 2023, se dio la charla online “Sobrellevando Mi Ictiosis” dictada por la sicóloga Florencia Pérez</a:t>
            </a:r>
          </a:p>
          <a:p>
            <a:pPr marL="285750" indent="-285750">
              <a:buFontTx/>
              <a:buChar char="-"/>
            </a:pPr>
            <a:r>
              <a:rPr lang="es-CL" dirty="0"/>
              <a:t> </a:t>
            </a:r>
            <a:r>
              <a:rPr lang="es-CL" dirty="0">
                <a:solidFill>
                  <a:srgbClr val="39515F"/>
                </a:solidFill>
              </a:rPr>
              <a:t>El año 2023 se le financiaron 3 consultas de apoyo sicológico a 1 paciente que estaba con crisis, con la misma sicóloga Florencia </a:t>
            </a:r>
            <a:r>
              <a:rPr lang="es-CL" dirty="0" err="1">
                <a:solidFill>
                  <a:srgbClr val="39515F"/>
                </a:solidFill>
              </a:rPr>
              <a:t>Perez</a:t>
            </a:r>
            <a:endParaRPr lang="es-CL" dirty="0"/>
          </a:p>
        </p:txBody>
      </p:sp>
    </p:spTree>
    <p:extLst>
      <p:ext uri="{BB962C8B-B14F-4D97-AF65-F5344CB8AC3E}">
        <p14:creationId xmlns:p14="http://schemas.microsoft.com/office/powerpoint/2010/main" val="50338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0FA90D-D929-1AA2-7949-A310BCD92F87}"/>
              </a:ext>
            </a:extLst>
          </p:cNvPr>
          <p:cNvSpPr txBox="1"/>
          <p:nvPr/>
        </p:nvSpPr>
        <p:spPr>
          <a:xfrm>
            <a:off x="617517" y="736270"/>
            <a:ext cx="1015021" cy="369332"/>
          </a:xfrm>
          <a:prstGeom prst="rect">
            <a:avLst/>
          </a:prstGeom>
          <a:noFill/>
        </p:spPr>
        <p:txBody>
          <a:bodyPr wrap="none" rtlCol="0">
            <a:spAutoFit/>
          </a:bodyPr>
          <a:lstStyle/>
          <a:p>
            <a:r>
              <a:rPr lang="es-CL" dirty="0">
                <a:solidFill>
                  <a:srgbClr val="39515F"/>
                </a:solidFill>
              </a:rPr>
              <a:t>ANEXO 5</a:t>
            </a:r>
          </a:p>
        </p:txBody>
      </p:sp>
      <p:sp>
        <p:nvSpPr>
          <p:cNvPr id="3" name="CuadroTexto 2">
            <a:extLst>
              <a:ext uri="{FF2B5EF4-FFF2-40B4-BE49-F238E27FC236}">
                <a16:creationId xmlns:a16="http://schemas.microsoft.com/office/drawing/2014/main" id="{FFDFEDCF-2091-06B3-1C9A-E773ABBD1088}"/>
              </a:ext>
            </a:extLst>
          </p:cNvPr>
          <p:cNvSpPr txBox="1"/>
          <p:nvPr/>
        </p:nvSpPr>
        <p:spPr>
          <a:xfrm>
            <a:off x="617517" y="1341911"/>
            <a:ext cx="3310971" cy="369332"/>
          </a:xfrm>
          <a:prstGeom prst="rect">
            <a:avLst/>
          </a:prstGeom>
          <a:noFill/>
        </p:spPr>
        <p:txBody>
          <a:bodyPr wrap="none" rtlCol="0">
            <a:spAutoFit/>
          </a:bodyPr>
          <a:lstStyle/>
          <a:p>
            <a:r>
              <a:rPr lang="es-CL" dirty="0">
                <a:solidFill>
                  <a:srgbClr val="39515F"/>
                </a:solidFill>
              </a:rPr>
              <a:t>Convenio Prestación de Servicios </a:t>
            </a:r>
          </a:p>
        </p:txBody>
      </p:sp>
      <p:pic>
        <p:nvPicPr>
          <p:cNvPr id="11" name="Imagen 10">
            <a:extLst>
              <a:ext uri="{FF2B5EF4-FFF2-40B4-BE49-F238E27FC236}">
                <a16:creationId xmlns:a16="http://schemas.microsoft.com/office/drawing/2014/main" id="{5CC29BE8-AF57-28F3-F673-1DE47F86FD6C}"/>
              </a:ext>
            </a:extLst>
          </p:cNvPr>
          <p:cNvPicPr>
            <a:picLocks noChangeAspect="1"/>
          </p:cNvPicPr>
          <p:nvPr/>
        </p:nvPicPr>
        <p:blipFill rotWithShape="1">
          <a:blip r:embed="rId2"/>
          <a:srcRect b="7013"/>
          <a:stretch/>
        </p:blipFill>
        <p:spPr>
          <a:xfrm>
            <a:off x="439922" y="1711243"/>
            <a:ext cx="2973379" cy="3912621"/>
          </a:xfrm>
          <a:prstGeom prst="rect">
            <a:avLst/>
          </a:prstGeom>
        </p:spPr>
      </p:pic>
      <p:pic>
        <p:nvPicPr>
          <p:cNvPr id="13" name="Imagen 12">
            <a:extLst>
              <a:ext uri="{FF2B5EF4-FFF2-40B4-BE49-F238E27FC236}">
                <a16:creationId xmlns:a16="http://schemas.microsoft.com/office/drawing/2014/main" id="{78A0C86B-5AF6-79BE-F5DD-061342953560}"/>
              </a:ext>
            </a:extLst>
          </p:cNvPr>
          <p:cNvPicPr>
            <a:picLocks noChangeAspect="1"/>
          </p:cNvPicPr>
          <p:nvPr/>
        </p:nvPicPr>
        <p:blipFill>
          <a:blip r:embed="rId3"/>
          <a:stretch>
            <a:fillRect/>
          </a:stretch>
        </p:blipFill>
        <p:spPr>
          <a:xfrm>
            <a:off x="617517" y="5273563"/>
            <a:ext cx="2398281" cy="1508145"/>
          </a:xfrm>
          <a:prstGeom prst="rect">
            <a:avLst/>
          </a:prstGeom>
        </p:spPr>
      </p:pic>
      <p:pic>
        <p:nvPicPr>
          <p:cNvPr id="15" name="Imagen 14">
            <a:extLst>
              <a:ext uri="{FF2B5EF4-FFF2-40B4-BE49-F238E27FC236}">
                <a16:creationId xmlns:a16="http://schemas.microsoft.com/office/drawing/2014/main" id="{A657B4E2-4580-6C5D-45E1-F3618A835BB5}"/>
              </a:ext>
            </a:extLst>
          </p:cNvPr>
          <p:cNvPicPr>
            <a:picLocks noChangeAspect="1"/>
          </p:cNvPicPr>
          <p:nvPr/>
        </p:nvPicPr>
        <p:blipFill rotWithShape="1">
          <a:blip r:embed="rId4"/>
          <a:srcRect b="10532"/>
          <a:stretch/>
        </p:blipFill>
        <p:spPr>
          <a:xfrm>
            <a:off x="4202982" y="1105602"/>
            <a:ext cx="3204984" cy="4057810"/>
          </a:xfrm>
          <a:prstGeom prst="rect">
            <a:avLst/>
          </a:prstGeom>
        </p:spPr>
      </p:pic>
      <p:pic>
        <p:nvPicPr>
          <p:cNvPr id="17" name="Imagen 16">
            <a:extLst>
              <a:ext uri="{FF2B5EF4-FFF2-40B4-BE49-F238E27FC236}">
                <a16:creationId xmlns:a16="http://schemas.microsoft.com/office/drawing/2014/main" id="{A3FA2802-B2D2-046B-5F4A-D1F8DDFAB388}"/>
              </a:ext>
            </a:extLst>
          </p:cNvPr>
          <p:cNvPicPr>
            <a:picLocks noChangeAspect="1"/>
          </p:cNvPicPr>
          <p:nvPr/>
        </p:nvPicPr>
        <p:blipFill>
          <a:blip r:embed="rId5"/>
          <a:stretch>
            <a:fillRect/>
          </a:stretch>
        </p:blipFill>
        <p:spPr>
          <a:xfrm>
            <a:off x="4448481" y="5120343"/>
            <a:ext cx="2779645" cy="1737658"/>
          </a:xfrm>
          <a:prstGeom prst="rect">
            <a:avLst/>
          </a:prstGeom>
        </p:spPr>
      </p:pic>
      <p:pic>
        <p:nvPicPr>
          <p:cNvPr id="19" name="Imagen 18">
            <a:extLst>
              <a:ext uri="{FF2B5EF4-FFF2-40B4-BE49-F238E27FC236}">
                <a16:creationId xmlns:a16="http://schemas.microsoft.com/office/drawing/2014/main" id="{59CB3980-FAD0-4904-A167-2A80C6E0F026}"/>
              </a:ext>
            </a:extLst>
          </p:cNvPr>
          <p:cNvPicPr>
            <a:picLocks noChangeAspect="1"/>
          </p:cNvPicPr>
          <p:nvPr/>
        </p:nvPicPr>
        <p:blipFill rotWithShape="1">
          <a:blip r:embed="rId6"/>
          <a:srcRect b="7969"/>
          <a:stretch/>
        </p:blipFill>
        <p:spPr>
          <a:xfrm>
            <a:off x="8257670" y="1105603"/>
            <a:ext cx="3082685" cy="4014740"/>
          </a:xfrm>
          <a:prstGeom prst="rect">
            <a:avLst/>
          </a:prstGeom>
        </p:spPr>
      </p:pic>
      <p:pic>
        <p:nvPicPr>
          <p:cNvPr id="21" name="Imagen 20">
            <a:extLst>
              <a:ext uri="{FF2B5EF4-FFF2-40B4-BE49-F238E27FC236}">
                <a16:creationId xmlns:a16="http://schemas.microsoft.com/office/drawing/2014/main" id="{3F4E8C04-829C-2709-8ADA-FB4D8EEB0AAE}"/>
              </a:ext>
            </a:extLst>
          </p:cNvPr>
          <p:cNvPicPr>
            <a:picLocks noChangeAspect="1"/>
          </p:cNvPicPr>
          <p:nvPr/>
        </p:nvPicPr>
        <p:blipFill>
          <a:blip r:embed="rId7"/>
          <a:stretch>
            <a:fillRect/>
          </a:stretch>
        </p:blipFill>
        <p:spPr>
          <a:xfrm>
            <a:off x="8257670" y="5073479"/>
            <a:ext cx="2828613" cy="1831385"/>
          </a:xfrm>
          <a:prstGeom prst="rect">
            <a:avLst/>
          </a:prstGeom>
        </p:spPr>
      </p:pic>
    </p:spTree>
    <p:extLst>
      <p:ext uri="{BB962C8B-B14F-4D97-AF65-F5344CB8AC3E}">
        <p14:creationId xmlns:p14="http://schemas.microsoft.com/office/powerpoint/2010/main" val="425659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BA5718-EA88-FD75-84AA-1E4A4074C5CF}"/>
              </a:ext>
            </a:extLst>
          </p:cNvPr>
          <p:cNvSpPr txBox="1"/>
          <p:nvPr/>
        </p:nvSpPr>
        <p:spPr>
          <a:xfrm>
            <a:off x="643346" y="592574"/>
            <a:ext cx="5339442" cy="1107996"/>
          </a:xfrm>
          <a:prstGeom prst="rect">
            <a:avLst/>
          </a:prstGeom>
          <a:noFill/>
        </p:spPr>
        <p:txBody>
          <a:bodyPr wrap="square">
            <a:spAutoFit/>
          </a:bodyPr>
          <a:lstStyle/>
          <a:p>
            <a:r>
              <a:rPr lang="en-US" sz="6600" kern="1200" dirty="0">
                <a:solidFill>
                  <a:srgbClr val="39515F"/>
                </a:solidFill>
                <a:latin typeface="+mj-lt"/>
                <a:ea typeface="+mj-ea"/>
                <a:cs typeface="+mj-cs"/>
              </a:rPr>
              <a:t>Historia</a:t>
            </a:r>
            <a:r>
              <a:rPr lang="en-US" sz="6600" kern="1200" dirty="0">
                <a:solidFill>
                  <a:srgbClr val="6D7D88"/>
                </a:solidFill>
                <a:latin typeface="+mj-lt"/>
                <a:ea typeface="+mj-ea"/>
                <a:cs typeface="+mj-cs"/>
              </a:rPr>
              <a:t> </a:t>
            </a:r>
            <a:r>
              <a:rPr lang="en-US" sz="6600" kern="1200" dirty="0">
                <a:solidFill>
                  <a:srgbClr val="39515F"/>
                </a:solidFill>
                <a:latin typeface="+mj-lt"/>
                <a:ea typeface="+mj-ea"/>
                <a:cs typeface="+mj-cs"/>
              </a:rPr>
              <a:t>de API</a:t>
            </a:r>
            <a:endParaRPr lang="es-CL" sz="6600" dirty="0"/>
          </a:p>
        </p:txBody>
      </p:sp>
      <p:graphicFrame>
        <p:nvGraphicFramePr>
          <p:cNvPr id="4" name="Marcador de contenido 2">
            <a:extLst>
              <a:ext uri="{FF2B5EF4-FFF2-40B4-BE49-F238E27FC236}">
                <a16:creationId xmlns:a16="http://schemas.microsoft.com/office/drawing/2014/main" id="{157F6FAB-508E-7E0F-4EA4-2715E3F65F16}"/>
              </a:ext>
            </a:extLst>
          </p:cNvPr>
          <p:cNvGraphicFramePr/>
          <p:nvPr/>
        </p:nvGraphicFramePr>
        <p:xfrm>
          <a:off x="548640" y="2301676"/>
          <a:ext cx="6894576"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68C099D4-B92F-A426-0DEF-8A9E2AF2A74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3850" t="25979" r="13719" b="6540"/>
          <a:stretch/>
        </p:blipFill>
        <p:spPr>
          <a:xfrm>
            <a:off x="7976345" y="402336"/>
            <a:ext cx="4035547" cy="2782832"/>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6" name="Marcador de contenido 5">
            <a:extLst>
              <a:ext uri="{FF2B5EF4-FFF2-40B4-BE49-F238E27FC236}">
                <a16:creationId xmlns:a16="http://schemas.microsoft.com/office/drawing/2014/main" id="{606ABDB6-F238-CACD-A7BB-CAFD1FBB0608}"/>
              </a:ext>
            </a:extLst>
          </p:cNvPr>
          <p:cNvPicPr>
            <a:picLocks noChangeAspect="1"/>
          </p:cNvPicPr>
          <p:nvPr/>
        </p:nvPicPr>
        <p:blipFill rotWithShape="1">
          <a:blip r:embed="rId8"/>
          <a:srcRect t="5043" r="1" b="37830"/>
          <a:stretch/>
        </p:blipFill>
        <p:spPr>
          <a:xfrm>
            <a:off x="7964247" y="3308735"/>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pic>
        <p:nvPicPr>
          <p:cNvPr id="7" name="Imagen 6">
            <a:extLst>
              <a:ext uri="{FF2B5EF4-FFF2-40B4-BE49-F238E27FC236}">
                <a16:creationId xmlns:a16="http://schemas.microsoft.com/office/drawing/2014/main" id="{784B14C4-7A60-F613-7897-80DB89D64614}"/>
              </a:ext>
            </a:extLst>
          </p:cNvPr>
          <p:cNvPicPr>
            <a:picLocks noChangeAspect="1"/>
          </p:cNvPicPr>
          <p:nvPr/>
        </p:nvPicPr>
        <p:blipFill>
          <a:blip r:embed="rId9"/>
          <a:stretch>
            <a:fillRect/>
          </a:stretch>
        </p:blipFill>
        <p:spPr>
          <a:xfrm>
            <a:off x="9924649" y="6129308"/>
            <a:ext cx="2087243" cy="652712"/>
          </a:xfrm>
          <a:prstGeom prst="rect">
            <a:avLst/>
          </a:prstGeom>
        </p:spPr>
      </p:pic>
      <p:cxnSp>
        <p:nvCxnSpPr>
          <p:cNvPr id="9" name="Conector recto 8">
            <a:extLst>
              <a:ext uri="{FF2B5EF4-FFF2-40B4-BE49-F238E27FC236}">
                <a16:creationId xmlns:a16="http://schemas.microsoft.com/office/drawing/2014/main" id="{7143E2C2-0F11-08F7-49E9-B2786D6A890E}"/>
              </a:ext>
            </a:extLst>
          </p:cNvPr>
          <p:cNvCxnSpPr/>
          <p:nvPr/>
        </p:nvCxnSpPr>
        <p:spPr>
          <a:xfrm>
            <a:off x="744583" y="1946366"/>
            <a:ext cx="4885508" cy="0"/>
          </a:xfrm>
          <a:prstGeom prst="line">
            <a:avLst/>
          </a:prstGeom>
          <a:ln w="76200">
            <a:solidFill>
              <a:srgbClr val="8F727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75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3A96803-6A28-DFB1-9445-145077DBA825}"/>
              </a:ext>
            </a:extLst>
          </p:cNvPr>
          <p:cNvPicPr>
            <a:picLocks noChangeAspect="1"/>
          </p:cNvPicPr>
          <p:nvPr/>
        </p:nvPicPr>
        <p:blipFill>
          <a:blip r:embed="rId2"/>
          <a:stretch>
            <a:fillRect/>
          </a:stretch>
        </p:blipFill>
        <p:spPr>
          <a:xfrm>
            <a:off x="7022789" y="64057"/>
            <a:ext cx="3461781" cy="6380537"/>
          </a:xfrm>
          <a:prstGeom prst="rect">
            <a:avLst/>
          </a:prstGeom>
        </p:spPr>
      </p:pic>
      <p:sp>
        <p:nvSpPr>
          <p:cNvPr id="6" name="CuadroTexto 5">
            <a:extLst>
              <a:ext uri="{FF2B5EF4-FFF2-40B4-BE49-F238E27FC236}">
                <a16:creationId xmlns:a16="http://schemas.microsoft.com/office/drawing/2014/main" id="{0F263039-05A4-602B-B1CB-D19F108D048B}"/>
              </a:ext>
            </a:extLst>
          </p:cNvPr>
          <p:cNvSpPr txBox="1"/>
          <p:nvPr/>
        </p:nvSpPr>
        <p:spPr>
          <a:xfrm>
            <a:off x="1685891" y="6519446"/>
            <a:ext cx="5617028" cy="338554"/>
          </a:xfrm>
          <a:prstGeom prst="rect">
            <a:avLst/>
          </a:prstGeom>
          <a:noFill/>
        </p:spPr>
        <p:txBody>
          <a:bodyPr wrap="square" rtlCol="0">
            <a:spAutoFit/>
          </a:bodyPr>
          <a:lstStyle/>
          <a:p>
            <a:pPr algn="r"/>
            <a:r>
              <a:rPr lang="es-CL" sz="1600" i="1" dirty="0"/>
              <a:t>*</a:t>
            </a:r>
            <a:r>
              <a:rPr lang="es-CL" sz="1600" i="1" dirty="0">
                <a:solidFill>
                  <a:srgbClr val="39515F"/>
                </a:solidFill>
              </a:rPr>
              <a:t>Instituto Nacional de Estadísticas (INE) estimación 2022</a:t>
            </a:r>
          </a:p>
        </p:txBody>
      </p:sp>
      <p:sp>
        <p:nvSpPr>
          <p:cNvPr id="7" name="Rectángulo 6">
            <a:extLst>
              <a:ext uri="{FF2B5EF4-FFF2-40B4-BE49-F238E27FC236}">
                <a16:creationId xmlns:a16="http://schemas.microsoft.com/office/drawing/2014/main" id="{2143F183-2702-2A7D-08B7-B6C6DFCA37F5}"/>
              </a:ext>
            </a:extLst>
          </p:cNvPr>
          <p:cNvSpPr/>
          <p:nvPr/>
        </p:nvSpPr>
        <p:spPr>
          <a:xfrm rot="5400000">
            <a:off x="-2967337" y="2967334"/>
            <a:ext cx="6858002" cy="923329"/>
          </a:xfrm>
          <a:prstGeom prst="rect">
            <a:avLst/>
          </a:prstGeom>
          <a:solidFill>
            <a:srgbClr val="8F727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51775A96-AE24-704B-960A-BBEAF4F7E8E8}"/>
              </a:ext>
            </a:extLst>
          </p:cNvPr>
          <p:cNvPicPr>
            <a:picLocks noChangeAspect="1"/>
          </p:cNvPicPr>
          <p:nvPr/>
        </p:nvPicPr>
        <p:blipFill>
          <a:blip r:embed="rId3"/>
          <a:stretch>
            <a:fillRect/>
          </a:stretch>
        </p:blipFill>
        <p:spPr>
          <a:xfrm>
            <a:off x="9530518" y="6113829"/>
            <a:ext cx="2352389" cy="735627"/>
          </a:xfrm>
          <a:prstGeom prst="rect">
            <a:avLst/>
          </a:prstGeom>
        </p:spPr>
      </p:pic>
      <p:sp>
        <p:nvSpPr>
          <p:cNvPr id="2" name="Título 1">
            <a:extLst>
              <a:ext uri="{FF2B5EF4-FFF2-40B4-BE49-F238E27FC236}">
                <a16:creationId xmlns:a16="http://schemas.microsoft.com/office/drawing/2014/main" id="{39DD5487-6F78-C15D-F30F-7316D0D11D63}"/>
              </a:ext>
            </a:extLst>
          </p:cNvPr>
          <p:cNvSpPr>
            <a:spLocks noGrp="1"/>
          </p:cNvSpPr>
          <p:nvPr>
            <p:ph type="title"/>
          </p:nvPr>
        </p:nvSpPr>
        <p:spPr>
          <a:xfrm>
            <a:off x="923330" y="274639"/>
            <a:ext cx="6927447" cy="1143000"/>
          </a:xfrm>
        </p:spPr>
        <p:txBody>
          <a:bodyPr>
            <a:noAutofit/>
          </a:bodyPr>
          <a:lstStyle/>
          <a:p>
            <a:r>
              <a:rPr lang="es-CL" sz="3200" dirty="0">
                <a:solidFill>
                  <a:srgbClr val="39515F"/>
                </a:solidFill>
              </a:rPr>
              <a:t>Registro Nacional de Ictiosis Congénitas Severas Chile Junio 2024</a:t>
            </a:r>
          </a:p>
        </p:txBody>
      </p:sp>
      <p:sp>
        <p:nvSpPr>
          <p:cNvPr id="9" name="Marcador de contenido 8">
            <a:extLst>
              <a:ext uri="{FF2B5EF4-FFF2-40B4-BE49-F238E27FC236}">
                <a16:creationId xmlns:a16="http://schemas.microsoft.com/office/drawing/2014/main" id="{B5E2BF1A-4391-ECC1-9C51-8308363D47C4}"/>
              </a:ext>
            </a:extLst>
          </p:cNvPr>
          <p:cNvSpPr>
            <a:spLocks noGrp="1"/>
          </p:cNvSpPr>
          <p:nvPr>
            <p:ph idx="1"/>
          </p:nvPr>
        </p:nvSpPr>
        <p:spPr>
          <a:xfrm>
            <a:off x="1256993" y="1792873"/>
            <a:ext cx="6045926" cy="4351338"/>
          </a:xfrm>
        </p:spPr>
        <p:txBody>
          <a:bodyPr/>
          <a:lstStyle/>
          <a:p>
            <a:r>
              <a:rPr lang="en-US" sz="2400" dirty="0">
                <a:solidFill>
                  <a:srgbClr val="39515F"/>
                </a:solidFill>
                <a:effectLst/>
                <a:ea typeface="Calibri" panose="020F0502020204030204" pitchFamily="34" charset="0"/>
                <a:cs typeface="Calibri" panose="020F0502020204030204" pitchFamily="34" charset="0"/>
              </a:rPr>
              <a:t>134 </a:t>
            </a:r>
            <a:r>
              <a:rPr lang="en-US" sz="2400" dirty="0" err="1">
                <a:solidFill>
                  <a:srgbClr val="39515F"/>
                </a:solidFill>
                <a:effectLst/>
                <a:ea typeface="Calibri" panose="020F0502020204030204" pitchFamily="34" charset="0"/>
                <a:cs typeface="Calibri" panose="020F0502020204030204" pitchFamily="34" charset="0"/>
              </a:rPr>
              <a:t>pacientes</a:t>
            </a:r>
            <a:endParaRPr lang="en-US" sz="2400" dirty="0">
              <a:solidFill>
                <a:srgbClr val="39515F"/>
              </a:solidFill>
              <a:effectLst/>
              <a:ea typeface="Calibri" panose="020F0502020204030204" pitchFamily="34" charset="0"/>
              <a:cs typeface="Calibri" panose="020F0502020204030204" pitchFamily="34" charset="0"/>
            </a:endParaRPr>
          </a:p>
          <a:p>
            <a:pPr lvl="1"/>
            <a:r>
              <a:rPr lang="en-US" sz="2000" dirty="0">
                <a:solidFill>
                  <a:srgbClr val="39515F"/>
                </a:solidFill>
                <a:ea typeface="Calibri" panose="020F0502020204030204" pitchFamily="34" charset="0"/>
                <a:cs typeface="Calibri" panose="020F0502020204030204" pitchFamily="34" charset="0"/>
              </a:rPr>
              <a:t>49</a:t>
            </a:r>
            <a:r>
              <a:rPr lang="en-US" sz="2000" dirty="0">
                <a:solidFill>
                  <a:srgbClr val="39515F"/>
                </a:solidFill>
                <a:effectLst/>
                <a:ea typeface="Calibri" panose="020F0502020204030204" pitchFamily="34" charset="0"/>
                <a:cs typeface="Calibri" panose="020F0502020204030204" pitchFamily="34" charset="0"/>
              </a:rPr>
              <a:t>% </a:t>
            </a:r>
            <a:r>
              <a:rPr lang="en-US" sz="2000" dirty="0" err="1">
                <a:solidFill>
                  <a:srgbClr val="39515F"/>
                </a:solidFill>
                <a:effectLst/>
                <a:ea typeface="Calibri" panose="020F0502020204030204" pitchFamily="34" charset="0"/>
                <a:cs typeface="Calibri" panose="020F0502020204030204" pitchFamily="34" charset="0"/>
              </a:rPr>
              <a:t>mujeres</a:t>
            </a:r>
            <a:r>
              <a:rPr lang="en-US" sz="2000" dirty="0">
                <a:solidFill>
                  <a:srgbClr val="39515F"/>
                </a:solidFill>
                <a:effectLst/>
                <a:ea typeface="Calibri" panose="020F0502020204030204" pitchFamily="34" charset="0"/>
                <a:cs typeface="Calibri" panose="020F0502020204030204" pitchFamily="34" charset="0"/>
              </a:rPr>
              <a:t> </a:t>
            </a:r>
          </a:p>
          <a:p>
            <a:endParaRPr lang="en-US" sz="2400" dirty="0">
              <a:solidFill>
                <a:srgbClr val="39515F"/>
              </a:solidFill>
              <a:effectLst/>
              <a:ea typeface="Calibri" panose="020F0502020204030204" pitchFamily="34" charset="0"/>
              <a:cs typeface="Calibri" panose="020F0502020204030204" pitchFamily="34" charset="0"/>
            </a:endParaRPr>
          </a:p>
          <a:p>
            <a:r>
              <a:rPr lang="en-US" sz="2400" dirty="0" err="1">
                <a:solidFill>
                  <a:srgbClr val="39515F"/>
                </a:solidFill>
                <a:effectLst/>
                <a:ea typeface="Calibri" panose="020F0502020204030204" pitchFamily="34" charset="0"/>
                <a:cs typeface="Calibri" panose="020F0502020204030204" pitchFamily="34" charset="0"/>
              </a:rPr>
              <a:t>Edad</a:t>
            </a:r>
            <a:r>
              <a:rPr lang="en-US" sz="2400" dirty="0">
                <a:solidFill>
                  <a:srgbClr val="39515F"/>
                </a:solidFill>
                <a:effectLst/>
                <a:ea typeface="Calibri" panose="020F0502020204030204" pitchFamily="34" charset="0"/>
                <a:cs typeface="Calibri" panose="020F0502020204030204" pitchFamily="34" charset="0"/>
              </a:rPr>
              <a:t> media 18 </a:t>
            </a:r>
            <a:r>
              <a:rPr lang="en-US" sz="2400" dirty="0" err="1">
                <a:solidFill>
                  <a:srgbClr val="39515F"/>
                </a:solidFill>
                <a:effectLst/>
                <a:ea typeface="Calibri" panose="020F0502020204030204" pitchFamily="34" charset="0"/>
                <a:cs typeface="Calibri" panose="020F0502020204030204" pitchFamily="34" charset="0"/>
              </a:rPr>
              <a:t>años</a:t>
            </a:r>
            <a:r>
              <a:rPr lang="en-US" sz="2400" dirty="0">
                <a:solidFill>
                  <a:srgbClr val="39515F"/>
                </a:solidFill>
                <a:effectLst/>
                <a:ea typeface="Calibri" panose="020F0502020204030204" pitchFamily="34" charset="0"/>
                <a:cs typeface="Calibri" panose="020F0502020204030204" pitchFamily="34" charset="0"/>
              </a:rPr>
              <a:t> </a:t>
            </a:r>
          </a:p>
          <a:p>
            <a:pPr lvl="1"/>
            <a:r>
              <a:rPr lang="en-US" sz="1800" dirty="0">
                <a:solidFill>
                  <a:srgbClr val="39515F"/>
                </a:solidFill>
                <a:ea typeface="Calibri" panose="020F0502020204030204" pitchFamily="34" charset="0"/>
                <a:cs typeface="Calibri" panose="020F0502020204030204" pitchFamily="34" charset="0"/>
              </a:rPr>
              <a:t>51% &lt; 15 </a:t>
            </a:r>
            <a:r>
              <a:rPr lang="en-US" sz="1800" dirty="0" err="1">
                <a:solidFill>
                  <a:srgbClr val="39515F"/>
                </a:solidFill>
                <a:ea typeface="Calibri" panose="020F0502020204030204" pitchFamily="34" charset="0"/>
                <a:cs typeface="Calibri" panose="020F0502020204030204" pitchFamily="34" charset="0"/>
              </a:rPr>
              <a:t>años</a:t>
            </a:r>
            <a:endParaRPr lang="en-US" sz="1800" dirty="0">
              <a:solidFill>
                <a:srgbClr val="39515F"/>
              </a:solidFill>
              <a:ea typeface="Calibri" panose="020F0502020204030204" pitchFamily="34" charset="0"/>
              <a:cs typeface="Calibri" panose="020F0502020204030204" pitchFamily="34" charset="0"/>
            </a:endParaRPr>
          </a:p>
          <a:p>
            <a:pPr lvl="1"/>
            <a:endParaRPr lang="en-US" sz="1800" dirty="0">
              <a:solidFill>
                <a:srgbClr val="39515F"/>
              </a:solidFill>
              <a:effectLst/>
              <a:ea typeface="Calibri" panose="020F0502020204030204" pitchFamily="34" charset="0"/>
              <a:cs typeface="Calibri" panose="020F0502020204030204" pitchFamily="34" charset="0"/>
            </a:endParaRPr>
          </a:p>
          <a:p>
            <a:r>
              <a:rPr lang="en-US" sz="2400" dirty="0" err="1">
                <a:solidFill>
                  <a:srgbClr val="39515F"/>
                </a:solidFill>
                <a:effectLst/>
                <a:ea typeface="Calibri" panose="020F0502020204030204" pitchFamily="34" charset="0"/>
                <a:cs typeface="Calibri" panose="020F0502020204030204" pitchFamily="34" charset="0"/>
              </a:rPr>
              <a:t>Distribución</a:t>
            </a:r>
            <a:r>
              <a:rPr lang="en-US" sz="2400" dirty="0">
                <a:solidFill>
                  <a:srgbClr val="39515F"/>
                </a:solidFill>
                <a:effectLst/>
                <a:ea typeface="Calibri" panose="020F0502020204030204" pitchFamily="34" charset="0"/>
                <a:cs typeface="Calibri" panose="020F0502020204030204" pitchFamily="34" charset="0"/>
              </a:rPr>
              <a:t> </a:t>
            </a:r>
            <a:r>
              <a:rPr lang="en-US" sz="2400" dirty="0" err="1">
                <a:solidFill>
                  <a:srgbClr val="39515F"/>
                </a:solidFill>
                <a:effectLst/>
                <a:ea typeface="Calibri" panose="020F0502020204030204" pitchFamily="34" charset="0"/>
                <a:cs typeface="Calibri" panose="020F0502020204030204" pitchFamily="34" charset="0"/>
              </a:rPr>
              <a:t>demográfica</a:t>
            </a:r>
            <a:r>
              <a:rPr lang="en-US" sz="2400" dirty="0">
                <a:solidFill>
                  <a:srgbClr val="39515F"/>
                </a:solidFill>
                <a:effectLst/>
                <a:ea typeface="Calibri" panose="020F0502020204030204" pitchFamily="34" charset="0"/>
                <a:cs typeface="Calibri" panose="020F0502020204030204" pitchFamily="34" charset="0"/>
              </a:rPr>
              <a:t>: </a:t>
            </a:r>
          </a:p>
          <a:p>
            <a:pPr lvl="1"/>
            <a:r>
              <a:rPr lang="en-US" sz="1800" b="1" dirty="0">
                <a:solidFill>
                  <a:srgbClr val="39515F"/>
                </a:solidFill>
                <a:effectLst/>
                <a:ea typeface="Calibri" panose="020F0502020204030204" pitchFamily="34" charset="0"/>
                <a:cs typeface="Calibri" panose="020F0502020204030204" pitchFamily="34" charset="0"/>
              </a:rPr>
              <a:t>53% </a:t>
            </a:r>
            <a:r>
              <a:rPr lang="en-US" sz="1800" b="1" dirty="0" err="1">
                <a:solidFill>
                  <a:srgbClr val="39515F"/>
                </a:solidFill>
                <a:effectLst/>
                <a:ea typeface="Calibri" panose="020F0502020204030204" pitchFamily="34" charset="0"/>
                <a:cs typeface="Calibri" panose="020F0502020204030204" pitchFamily="34" charset="0"/>
              </a:rPr>
              <a:t>Región</a:t>
            </a:r>
            <a:r>
              <a:rPr lang="en-US" sz="1800" b="1" dirty="0">
                <a:solidFill>
                  <a:srgbClr val="39515F"/>
                </a:solidFill>
                <a:effectLst/>
                <a:ea typeface="Calibri" panose="020F0502020204030204" pitchFamily="34" charset="0"/>
                <a:cs typeface="Calibri" panose="020F0502020204030204" pitchFamily="34" charset="0"/>
              </a:rPr>
              <a:t> </a:t>
            </a:r>
            <a:r>
              <a:rPr lang="en-US" sz="1800" b="1" dirty="0" err="1">
                <a:solidFill>
                  <a:srgbClr val="39515F"/>
                </a:solidFill>
                <a:effectLst/>
                <a:ea typeface="Calibri" panose="020F0502020204030204" pitchFamily="34" charset="0"/>
                <a:cs typeface="Calibri" panose="020F0502020204030204" pitchFamily="34" charset="0"/>
              </a:rPr>
              <a:t>Metropolitana</a:t>
            </a:r>
            <a:r>
              <a:rPr lang="en-US" sz="1800" b="1" dirty="0">
                <a:solidFill>
                  <a:srgbClr val="39515F"/>
                </a:solidFill>
                <a:effectLst/>
                <a:ea typeface="Calibri" panose="020F0502020204030204" pitchFamily="34" charset="0"/>
                <a:cs typeface="Calibri" panose="020F0502020204030204" pitchFamily="34" charset="0"/>
              </a:rPr>
              <a:t> </a:t>
            </a:r>
            <a:r>
              <a:rPr lang="en-US" sz="1800" dirty="0">
                <a:solidFill>
                  <a:srgbClr val="39515F"/>
                </a:solidFill>
                <a:effectLst/>
                <a:ea typeface="Calibri" panose="020F0502020204030204" pitchFamily="34" charset="0"/>
                <a:cs typeface="Calibri" panose="020F0502020204030204" pitchFamily="34" charset="0"/>
              </a:rPr>
              <a:t>(42% población)</a:t>
            </a:r>
            <a:r>
              <a:rPr lang="en-US" sz="1800" dirty="0">
                <a:solidFill>
                  <a:srgbClr val="39515F"/>
                </a:solidFill>
                <a:ea typeface="Calibri" panose="020F0502020204030204" pitchFamily="34" charset="0"/>
                <a:cs typeface="Calibri" panose="020F0502020204030204" pitchFamily="34" charset="0"/>
              </a:rPr>
              <a:t>*</a:t>
            </a:r>
            <a:endParaRPr lang="en-US" sz="1800" dirty="0">
              <a:solidFill>
                <a:srgbClr val="39515F"/>
              </a:solidFill>
              <a:effectLst/>
              <a:ea typeface="Calibri" panose="020F0502020204030204" pitchFamily="34" charset="0"/>
              <a:cs typeface="Calibri" panose="020F0502020204030204" pitchFamily="34" charset="0"/>
            </a:endParaRPr>
          </a:p>
          <a:p>
            <a:pPr lvl="1"/>
            <a:r>
              <a:rPr lang="en-US" sz="1800" dirty="0">
                <a:solidFill>
                  <a:srgbClr val="39515F"/>
                </a:solidFill>
                <a:effectLst/>
                <a:ea typeface="Calibri" panose="020F0502020204030204" pitchFamily="34" charset="0"/>
                <a:cs typeface="Calibri" panose="020F0502020204030204" pitchFamily="34" charset="0"/>
              </a:rPr>
              <a:t>La </a:t>
            </a:r>
            <a:r>
              <a:rPr lang="en-US" sz="1800" dirty="0" err="1">
                <a:solidFill>
                  <a:srgbClr val="39515F"/>
                </a:solidFill>
                <a:effectLst/>
                <a:ea typeface="Calibri" panose="020F0502020204030204" pitchFamily="34" charset="0"/>
                <a:cs typeface="Calibri" panose="020F0502020204030204" pitchFamily="34" charset="0"/>
              </a:rPr>
              <a:t>mayoría</a:t>
            </a:r>
            <a:r>
              <a:rPr lang="en-US" sz="1800" dirty="0">
                <a:solidFill>
                  <a:srgbClr val="39515F"/>
                </a:solidFill>
                <a:effectLst/>
                <a:ea typeface="Calibri" panose="020F0502020204030204" pitchFamily="34" charset="0"/>
                <a:cs typeface="Calibri" panose="020F0502020204030204" pitchFamily="34" charset="0"/>
              </a:rPr>
              <a:t> son de </a:t>
            </a:r>
            <a:r>
              <a:rPr lang="en-US" sz="1800" dirty="0" err="1">
                <a:solidFill>
                  <a:srgbClr val="39515F"/>
                </a:solidFill>
                <a:effectLst/>
                <a:ea typeface="Calibri" panose="020F0502020204030204" pitchFamily="34" charset="0"/>
                <a:cs typeface="Calibri" panose="020F0502020204030204" pitchFamily="34" charset="0"/>
              </a:rPr>
              <a:t>regiones</a:t>
            </a:r>
            <a:r>
              <a:rPr lang="en-US" sz="1800" dirty="0">
                <a:solidFill>
                  <a:srgbClr val="39515F"/>
                </a:solidFill>
                <a:effectLst/>
                <a:ea typeface="Calibri" panose="020F0502020204030204" pitchFamily="34" charset="0"/>
                <a:cs typeface="Calibri" panose="020F0502020204030204" pitchFamily="34" charset="0"/>
              </a:rPr>
              <a:t> </a:t>
            </a:r>
            <a:r>
              <a:rPr lang="en-US" sz="1800" dirty="0" err="1">
                <a:solidFill>
                  <a:srgbClr val="39515F"/>
                </a:solidFill>
                <a:effectLst/>
                <a:ea typeface="Calibri" panose="020F0502020204030204" pitchFamily="34" charset="0"/>
                <a:cs typeface="Calibri" panose="020F0502020204030204" pitchFamily="34" charset="0"/>
              </a:rPr>
              <a:t>centrales</a:t>
            </a:r>
            <a:r>
              <a:rPr lang="en-US" sz="1800" dirty="0">
                <a:solidFill>
                  <a:srgbClr val="39515F"/>
                </a:solidFill>
                <a:effectLst/>
                <a:ea typeface="Calibri" panose="020F0502020204030204" pitchFamily="34" charset="0"/>
                <a:cs typeface="Calibri" panose="020F0502020204030204" pitchFamily="34" charset="0"/>
              </a:rPr>
              <a:t> </a:t>
            </a:r>
          </a:p>
          <a:p>
            <a:pPr lvl="2"/>
            <a:r>
              <a:rPr lang="en-US" sz="1600" dirty="0">
                <a:solidFill>
                  <a:srgbClr val="39515F"/>
                </a:solidFill>
                <a:ea typeface="Calibri" panose="020F0502020204030204" pitchFamily="34" charset="0"/>
                <a:cs typeface="Calibri" panose="020F0502020204030204" pitchFamily="34" charset="0"/>
              </a:rPr>
              <a:t> </a:t>
            </a:r>
            <a:r>
              <a:rPr lang="en-US" sz="1050" dirty="0">
                <a:solidFill>
                  <a:srgbClr val="39515F"/>
                </a:solidFill>
                <a:effectLst/>
                <a:ea typeface="Calibri" panose="020F0502020204030204" pitchFamily="34" charset="0"/>
                <a:cs typeface="Calibri" panose="020F0502020204030204" pitchFamily="34" charset="0"/>
              </a:rPr>
              <a:t>IV, V, VI, VII, VIII</a:t>
            </a:r>
            <a:endParaRPr lang="en-US" sz="1600" dirty="0">
              <a:solidFill>
                <a:srgbClr val="39515F"/>
              </a:solidFill>
              <a:effectLst/>
              <a:ea typeface="Calibri" panose="020F0502020204030204" pitchFamily="34" charset="0"/>
              <a:cs typeface="Calibri" panose="020F0502020204030204" pitchFamily="34" charset="0"/>
            </a:endParaRPr>
          </a:p>
          <a:p>
            <a:pPr lvl="1"/>
            <a:r>
              <a:rPr lang="en-US" sz="1800" dirty="0">
                <a:solidFill>
                  <a:srgbClr val="39515F"/>
                </a:solidFill>
                <a:ea typeface="Calibri" panose="020F0502020204030204" pitchFamily="34" charset="0"/>
                <a:cs typeface="Calibri" panose="020F0502020204030204" pitchFamily="34" charset="0"/>
              </a:rPr>
              <a:t>No hay </a:t>
            </a:r>
            <a:r>
              <a:rPr lang="en-US" sz="1800" dirty="0" err="1">
                <a:solidFill>
                  <a:srgbClr val="39515F"/>
                </a:solidFill>
                <a:ea typeface="Calibri" panose="020F0502020204030204" pitchFamily="34" charset="0"/>
                <a:cs typeface="Calibri" panose="020F0502020204030204" pitchFamily="34" charset="0"/>
              </a:rPr>
              <a:t>pacientes</a:t>
            </a:r>
            <a:r>
              <a:rPr lang="en-US" sz="1800" dirty="0">
                <a:solidFill>
                  <a:srgbClr val="39515F"/>
                </a:solidFill>
                <a:ea typeface="Calibri" panose="020F0502020204030204" pitchFamily="34" charset="0"/>
                <a:cs typeface="Calibri" panose="020F0502020204030204" pitchFamily="34" charset="0"/>
              </a:rPr>
              <a:t> de </a:t>
            </a:r>
            <a:r>
              <a:rPr lang="en-US" sz="1800" dirty="0" err="1">
                <a:solidFill>
                  <a:srgbClr val="39515F"/>
                </a:solidFill>
                <a:ea typeface="Calibri" panose="020F0502020204030204" pitchFamily="34" charset="0"/>
                <a:cs typeface="Calibri" panose="020F0502020204030204" pitchFamily="34" charset="0"/>
              </a:rPr>
              <a:t>regiones</a:t>
            </a:r>
            <a:r>
              <a:rPr lang="en-US" sz="1800" dirty="0">
                <a:solidFill>
                  <a:srgbClr val="39515F"/>
                </a:solidFill>
                <a:ea typeface="Calibri" panose="020F0502020204030204" pitchFamily="34" charset="0"/>
                <a:cs typeface="Calibri" panose="020F0502020204030204" pitchFamily="34" charset="0"/>
              </a:rPr>
              <a:t> </a:t>
            </a:r>
            <a:r>
              <a:rPr lang="en-US" sz="1800" dirty="0" err="1">
                <a:solidFill>
                  <a:srgbClr val="39515F"/>
                </a:solidFill>
                <a:ea typeface="Calibri" panose="020F0502020204030204" pitchFamily="34" charset="0"/>
                <a:cs typeface="Calibri" panose="020F0502020204030204" pitchFamily="34" charset="0"/>
              </a:rPr>
              <a:t>extremas</a:t>
            </a:r>
            <a:r>
              <a:rPr lang="en-US" sz="1800" dirty="0">
                <a:solidFill>
                  <a:srgbClr val="39515F"/>
                </a:solidFill>
                <a:ea typeface="Calibri" panose="020F0502020204030204" pitchFamily="34" charset="0"/>
                <a:cs typeface="Calibri" panose="020F0502020204030204" pitchFamily="34" charset="0"/>
              </a:rPr>
              <a:t> → </a:t>
            </a:r>
            <a:r>
              <a:rPr lang="en-US" sz="1800" dirty="0" err="1">
                <a:solidFill>
                  <a:srgbClr val="39515F"/>
                </a:solidFill>
                <a:ea typeface="Calibri" panose="020F0502020204030204" pitchFamily="34" charset="0"/>
                <a:cs typeface="Calibri" panose="020F0502020204030204" pitchFamily="34" charset="0"/>
              </a:rPr>
              <a:t>subrepresentados</a:t>
            </a:r>
            <a:endParaRPr lang="en-US" sz="1400" dirty="0">
              <a:solidFill>
                <a:srgbClr val="39515F"/>
              </a:solidFill>
              <a:effectLst/>
              <a:ea typeface="Calibri" panose="020F0502020204030204" pitchFamily="34" charset="0"/>
              <a:cs typeface="Calibri" panose="020F0502020204030204" pitchFamily="34" charset="0"/>
            </a:endParaRPr>
          </a:p>
          <a:p>
            <a:endParaRPr lang="es-CL" dirty="0"/>
          </a:p>
        </p:txBody>
      </p:sp>
    </p:spTree>
    <p:extLst>
      <p:ext uri="{BB962C8B-B14F-4D97-AF65-F5344CB8AC3E}">
        <p14:creationId xmlns:p14="http://schemas.microsoft.com/office/powerpoint/2010/main" val="23906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07CD1D-9505-9445-3D44-8C3A5FACD2A9}"/>
              </a:ext>
            </a:extLst>
          </p:cNvPr>
          <p:cNvSpPr txBox="1"/>
          <p:nvPr/>
        </p:nvSpPr>
        <p:spPr>
          <a:xfrm>
            <a:off x="575733" y="592666"/>
            <a:ext cx="6789872" cy="830997"/>
          </a:xfrm>
          <a:prstGeom prst="rect">
            <a:avLst/>
          </a:prstGeom>
          <a:noFill/>
        </p:spPr>
        <p:txBody>
          <a:bodyPr wrap="none" rtlCol="0">
            <a:spAutoFit/>
          </a:bodyPr>
          <a:lstStyle/>
          <a:p>
            <a:r>
              <a:rPr lang="es-CL" sz="4800" dirty="0">
                <a:solidFill>
                  <a:srgbClr val="39515F"/>
                </a:solidFill>
              </a:rPr>
              <a:t>Aspectos Organizacionales</a:t>
            </a:r>
          </a:p>
        </p:txBody>
      </p:sp>
      <p:cxnSp>
        <p:nvCxnSpPr>
          <p:cNvPr id="4" name="Conector recto 3">
            <a:extLst>
              <a:ext uri="{FF2B5EF4-FFF2-40B4-BE49-F238E27FC236}">
                <a16:creationId xmlns:a16="http://schemas.microsoft.com/office/drawing/2014/main" id="{7C424E58-66E7-71DF-4BBD-7C3DC0C7D1B8}"/>
              </a:ext>
            </a:extLst>
          </p:cNvPr>
          <p:cNvCxnSpPr/>
          <p:nvPr/>
        </p:nvCxnSpPr>
        <p:spPr>
          <a:xfrm>
            <a:off x="575733" y="1608667"/>
            <a:ext cx="10803467" cy="0"/>
          </a:xfrm>
          <a:prstGeom prst="line">
            <a:avLst/>
          </a:prstGeom>
          <a:ln w="76200">
            <a:solidFill>
              <a:srgbClr val="8F727B"/>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D531F0B-86E2-56FA-3D2B-604475C72DCA}"/>
              </a:ext>
            </a:extLst>
          </p:cNvPr>
          <p:cNvSpPr txBox="1"/>
          <p:nvPr/>
        </p:nvSpPr>
        <p:spPr>
          <a:xfrm>
            <a:off x="948267" y="2218267"/>
            <a:ext cx="7991418" cy="1754326"/>
          </a:xfrm>
          <a:prstGeom prst="rect">
            <a:avLst/>
          </a:prstGeom>
          <a:noFill/>
        </p:spPr>
        <p:txBody>
          <a:bodyPr wrap="none" rtlCol="0">
            <a:spAutoFit/>
          </a:bodyPr>
          <a:lstStyle/>
          <a:p>
            <a:pPr marL="285750" indent="-285750">
              <a:buFontTx/>
              <a:buChar char="-"/>
            </a:pPr>
            <a:r>
              <a:rPr lang="es-CL" dirty="0">
                <a:solidFill>
                  <a:srgbClr val="39515F"/>
                </a:solidFill>
              </a:rPr>
              <a:t>Con fecha 1 de Agosto se inicia actividades en SII</a:t>
            </a:r>
          </a:p>
          <a:p>
            <a:pPr marL="285750" indent="-285750">
              <a:buFontTx/>
              <a:buChar char="-"/>
            </a:pPr>
            <a:endParaRPr lang="es-CL" dirty="0">
              <a:solidFill>
                <a:srgbClr val="39515F"/>
              </a:solidFill>
            </a:endParaRPr>
          </a:p>
          <a:p>
            <a:pPr marL="285750" indent="-285750">
              <a:buFontTx/>
              <a:buChar char="-"/>
            </a:pPr>
            <a:r>
              <a:rPr lang="es-CL" dirty="0">
                <a:solidFill>
                  <a:srgbClr val="39515F"/>
                </a:solidFill>
              </a:rPr>
              <a:t>Con fecha 8 de Agosto de 2023, se iniciaron los trámites de cambio de directorio</a:t>
            </a:r>
          </a:p>
          <a:p>
            <a:pPr marL="285750" indent="-285750">
              <a:buFontTx/>
              <a:buChar char="-"/>
            </a:pPr>
            <a:endParaRPr lang="es-CL" dirty="0">
              <a:solidFill>
                <a:srgbClr val="39515F"/>
              </a:solidFill>
            </a:endParaRPr>
          </a:p>
          <a:p>
            <a:pPr marL="285750" indent="-285750">
              <a:buFontTx/>
              <a:buChar char="-"/>
            </a:pPr>
            <a:endParaRPr lang="es-CL" dirty="0">
              <a:solidFill>
                <a:srgbClr val="39515F"/>
              </a:solidFill>
            </a:endParaRPr>
          </a:p>
          <a:p>
            <a:pPr marL="285750" indent="-285750">
              <a:buFontTx/>
              <a:buChar char="-"/>
            </a:pPr>
            <a:endParaRPr lang="es-CL" dirty="0">
              <a:solidFill>
                <a:srgbClr val="39515F"/>
              </a:solidFill>
            </a:endParaRPr>
          </a:p>
        </p:txBody>
      </p:sp>
    </p:spTree>
    <p:extLst>
      <p:ext uri="{BB962C8B-B14F-4D97-AF65-F5344CB8AC3E}">
        <p14:creationId xmlns:p14="http://schemas.microsoft.com/office/powerpoint/2010/main" val="4293606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B0CF5-65ED-D731-87C6-BE2694F340D3}"/>
              </a:ext>
            </a:extLst>
          </p:cNvPr>
          <p:cNvSpPr txBox="1">
            <a:spLocks/>
          </p:cNvSpPr>
          <p:nvPr/>
        </p:nvSpPr>
        <p:spPr>
          <a:xfrm>
            <a:off x="572491" y="405423"/>
            <a:ext cx="11047013" cy="8108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solidFill>
                  <a:srgbClr val="39515F"/>
                </a:solidFill>
              </a:rPr>
              <a:t>Apoyo</a:t>
            </a:r>
            <a:r>
              <a:rPr lang="en-US" sz="4800" dirty="0">
                <a:solidFill>
                  <a:srgbClr val="39515F"/>
                </a:solidFill>
              </a:rPr>
              <a:t> Médico y </a:t>
            </a:r>
            <a:r>
              <a:rPr lang="en-US" sz="4800" dirty="0" err="1">
                <a:solidFill>
                  <a:srgbClr val="39515F"/>
                </a:solidFill>
              </a:rPr>
              <a:t>Terapéutico</a:t>
            </a:r>
            <a:r>
              <a:rPr lang="en-US" sz="4800" dirty="0">
                <a:solidFill>
                  <a:srgbClr val="39515F"/>
                </a:solidFill>
              </a:rPr>
              <a:t> a </a:t>
            </a:r>
            <a:r>
              <a:rPr lang="en-US" sz="4800" dirty="0" err="1">
                <a:solidFill>
                  <a:srgbClr val="39515F"/>
                </a:solidFill>
              </a:rPr>
              <a:t>Pacientes</a:t>
            </a:r>
            <a:r>
              <a:rPr lang="en-US" sz="4800" dirty="0">
                <a:solidFill>
                  <a:srgbClr val="39515F"/>
                </a:solidFill>
              </a:rPr>
              <a:t> </a:t>
            </a:r>
          </a:p>
        </p:txBody>
      </p:sp>
      <p:pic>
        <p:nvPicPr>
          <p:cNvPr id="4" name="Imagen 3">
            <a:extLst>
              <a:ext uri="{FF2B5EF4-FFF2-40B4-BE49-F238E27FC236}">
                <a16:creationId xmlns:a16="http://schemas.microsoft.com/office/drawing/2014/main" id="{CA17FBFA-DF92-7CF8-BABE-D8213D6ABC40}"/>
              </a:ext>
            </a:extLst>
          </p:cNvPr>
          <p:cNvPicPr>
            <a:picLocks noChangeAspect="1"/>
          </p:cNvPicPr>
          <p:nvPr/>
        </p:nvPicPr>
        <p:blipFill>
          <a:blip r:embed="rId2"/>
          <a:stretch>
            <a:fillRect/>
          </a:stretch>
        </p:blipFill>
        <p:spPr>
          <a:xfrm>
            <a:off x="10379731" y="6200795"/>
            <a:ext cx="1708649" cy="534320"/>
          </a:xfrm>
          <a:prstGeom prst="rect">
            <a:avLst/>
          </a:prstGeom>
        </p:spPr>
      </p:pic>
      <p:cxnSp>
        <p:nvCxnSpPr>
          <p:cNvPr id="6" name="Conector recto 5">
            <a:extLst>
              <a:ext uri="{FF2B5EF4-FFF2-40B4-BE49-F238E27FC236}">
                <a16:creationId xmlns:a16="http://schemas.microsoft.com/office/drawing/2014/main" id="{2CD4CACB-B1E1-45D0-83B5-8984AAACD256}"/>
              </a:ext>
            </a:extLst>
          </p:cNvPr>
          <p:cNvCxnSpPr/>
          <p:nvPr/>
        </p:nvCxnSpPr>
        <p:spPr>
          <a:xfrm>
            <a:off x="572492" y="1255984"/>
            <a:ext cx="11047013" cy="0"/>
          </a:xfrm>
          <a:prstGeom prst="line">
            <a:avLst/>
          </a:prstGeom>
          <a:ln w="76200">
            <a:solidFill>
              <a:srgbClr val="95747D"/>
            </a:solidFill>
          </a:ln>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6F56C3EA-6505-EE43-0AA4-76604F580460}"/>
              </a:ext>
            </a:extLst>
          </p:cNvPr>
          <p:cNvSpPr txBox="1"/>
          <p:nvPr/>
        </p:nvSpPr>
        <p:spPr>
          <a:xfrm>
            <a:off x="572492" y="1436040"/>
            <a:ext cx="10661564" cy="5601533"/>
          </a:xfrm>
          <a:prstGeom prst="rect">
            <a:avLst/>
          </a:prstGeom>
          <a:noFill/>
        </p:spPr>
        <p:txBody>
          <a:bodyPr wrap="square" rtlCol="0">
            <a:spAutoFit/>
          </a:bodyPr>
          <a:lstStyle/>
          <a:p>
            <a:pPr marL="285750" indent="-285750">
              <a:buFontTx/>
              <a:buChar char="-"/>
            </a:pPr>
            <a:r>
              <a:rPr lang="es-CL" sz="1700" dirty="0">
                <a:solidFill>
                  <a:srgbClr val="39515F"/>
                </a:solidFill>
              </a:rPr>
              <a:t>Dra. Daniela Kramer </a:t>
            </a:r>
            <a:r>
              <a:rPr lang="es-CL" sz="1700" dirty="0" err="1">
                <a:solidFill>
                  <a:srgbClr val="39515F"/>
                </a:solidFill>
              </a:rPr>
              <a:t>Hepp</a:t>
            </a:r>
            <a:r>
              <a:rPr lang="es-CL" sz="1700" dirty="0">
                <a:solidFill>
                  <a:srgbClr val="39515F"/>
                </a:solidFill>
              </a:rPr>
              <a:t>, Dra. Camila Downey y Dra. Laura </a:t>
            </a:r>
            <a:r>
              <a:rPr lang="es-CL" sz="1700" dirty="0" err="1">
                <a:solidFill>
                  <a:srgbClr val="39515F"/>
                </a:solidFill>
              </a:rPr>
              <a:t>Cossio</a:t>
            </a:r>
            <a:r>
              <a:rPr lang="es-CL" sz="1700" dirty="0">
                <a:solidFill>
                  <a:srgbClr val="39515F"/>
                </a:solidFill>
              </a:rPr>
              <a:t>, atienden a pacientes con ictiosis severas en convenio con la </a:t>
            </a:r>
            <a:r>
              <a:rPr lang="es-CL" sz="1700" dirty="0" err="1">
                <a:solidFill>
                  <a:srgbClr val="39515F"/>
                </a:solidFill>
              </a:rPr>
              <a:t>Fundacion</a:t>
            </a:r>
            <a:r>
              <a:rPr lang="es-CL" sz="1700" dirty="0">
                <a:solidFill>
                  <a:srgbClr val="39515F"/>
                </a:solidFill>
              </a:rPr>
              <a:t> (ver anexo 2)</a:t>
            </a:r>
          </a:p>
          <a:p>
            <a:pPr marL="742950" lvl="1" indent="-285750">
              <a:buFontTx/>
              <a:buChar char="-"/>
            </a:pPr>
            <a:r>
              <a:rPr lang="es-CL" sz="1700" dirty="0">
                <a:solidFill>
                  <a:srgbClr val="39515F"/>
                </a:solidFill>
              </a:rPr>
              <a:t>Dra. Daniela Kramer atiende en Hospital Calvo Mackenna y consulta particular en Kennedy</a:t>
            </a:r>
          </a:p>
          <a:p>
            <a:pPr marL="742950" lvl="1" indent="-285750">
              <a:buFontTx/>
              <a:buChar char="-"/>
            </a:pPr>
            <a:r>
              <a:rPr lang="es-CL" sz="1700" dirty="0">
                <a:solidFill>
                  <a:srgbClr val="39515F"/>
                </a:solidFill>
              </a:rPr>
              <a:t>Dra. Laura </a:t>
            </a:r>
            <a:r>
              <a:rPr lang="es-CL" sz="1700" dirty="0" err="1">
                <a:solidFill>
                  <a:srgbClr val="39515F"/>
                </a:solidFill>
              </a:rPr>
              <a:t>Cossio</a:t>
            </a:r>
            <a:r>
              <a:rPr lang="es-CL" sz="1700" dirty="0">
                <a:solidFill>
                  <a:srgbClr val="39515F"/>
                </a:solidFill>
              </a:rPr>
              <a:t> atiende en Complejo Asistencial Sótero del Río y Red Salud UC-</a:t>
            </a:r>
            <a:r>
              <a:rPr lang="es-CL" sz="1700" dirty="0" err="1">
                <a:solidFill>
                  <a:srgbClr val="39515F"/>
                </a:solidFill>
              </a:rPr>
              <a:t>Christus</a:t>
            </a:r>
            <a:endParaRPr lang="es-CL" sz="1700" dirty="0">
              <a:solidFill>
                <a:srgbClr val="39515F"/>
              </a:solidFill>
            </a:endParaRPr>
          </a:p>
          <a:p>
            <a:pPr marL="742950" lvl="1" indent="-285750">
              <a:buFontTx/>
              <a:buChar char="-"/>
            </a:pPr>
            <a:r>
              <a:rPr lang="es-CL" sz="1700" dirty="0">
                <a:solidFill>
                  <a:srgbClr val="39515F"/>
                </a:solidFill>
              </a:rPr>
              <a:t>Dra. Camila Downey atiende en consulta de Kennedy y </a:t>
            </a:r>
            <a:r>
              <a:rPr lang="es-CL" sz="1700" dirty="0" err="1">
                <a:solidFill>
                  <a:srgbClr val="39515F"/>
                </a:solidFill>
              </a:rPr>
              <a:t>Clinica</a:t>
            </a:r>
            <a:r>
              <a:rPr lang="es-CL" sz="1700" dirty="0">
                <a:solidFill>
                  <a:srgbClr val="39515F"/>
                </a:solidFill>
              </a:rPr>
              <a:t> Alemana de Santiago</a:t>
            </a:r>
          </a:p>
          <a:p>
            <a:pPr marL="742950" lvl="1" indent="-285750">
              <a:buFontTx/>
              <a:buChar char="-"/>
            </a:pPr>
            <a:endParaRPr lang="es-CL" sz="1700" dirty="0">
              <a:solidFill>
                <a:srgbClr val="39515F"/>
              </a:solidFill>
            </a:endParaRPr>
          </a:p>
          <a:p>
            <a:pPr marL="742950" lvl="1" indent="-285750">
              <a:buFontTx/>
              <a:buChar char="-"/>
            </a:pPr>
            <a:r>
              <a:rPr lang="es-CL" sz="1700" dirty="0">
                <a:solidFill>
                  <a:srgbClr val="39515F"/>
                </a:solidFill>
              </a:rPr>
              <a:t>Ninguno de los lugares constituye un grupo de interés</a:t>
            </a:r>
          </a:p>
          <a:p>
            <a:pPr marL="742950" lvl="1" indent="-285750">
              <a:buFontTx/>
              <a:buChar char="-"/>
            </a:pPr>
            <a:endParaRPr lang="es-CL" sz="1700" dirty="0">
              <a:solidFill>
                <a:srgbClr val="39515F"/>
              </a:solidFill>
            </a:endParaRPr>
          </a:p>
          <a:p>
            <a:pPr marL="285750" indent="-285750">
              <a:buFontTx/>
              <a:buChar char="-"/>
            </a:pPr>
            <a:r>
              <a:rPr lang="es-CL" sz="1700" dirty="0">
                <a:solidFill>
                  <a:srgbClr val="39515F"/>
                </a:solidFill>
              </a:rPr>
              <a:t>Pueden acceder a atención médica cualquier paciente con ictiosis severa o sospecha de ella, que manifieste interés en ser atendido por alguna de las 3 doctoras que prestan apoyo a la fundación (condiciones en anexo 2)</a:t>
            </a:r>
          </a:p>
          <a:p>
            <a:pPr marL="285750" indent="-285750">
              <a:buFontTx/>
              <a:buChar char="-"/>
            </a:pPr>
            <a:endParaRPr lang="es-CL" sz="1700" dirty="0">
              <a:solidFill>
                <a:srgbClr val="39515F"/>
              </a:solidFill>
            </a:endParaRPr>
          </a:p>
          <a:p>
            <a:pPr marL="285750" indent="-285750">
              <a:buFontTx/>
              <a:buChar char="-"/>
            </a:pPr>
            <a:r>
              <a:rPr lang="es-CL" sz="1700" dirty="0">
                <a:solidFill>
                  <a:srgbClr val="39515F"/>
                </a:solidFill>
              </a:rPr>
              <a:t>En el caso de un RN, cuando existe sospecha de Ictiosis, el hospital toma contacto con la </a:t>
            </a:r>
            <a:r>
              <a:rPr lang="es-CL" sz="1700" dirty="0" err="1">
                <a:solidFill>
                  <a:srgbClr val="39515F"/>
                </a:solidFill>
              </a:rPr>
              <a:t>Fundacion</a:t>
            </a:r>
            <a:r>
              <a:rPr lang="es-CL" sz="1700" dirty="0">
                <a:solidFill>
                  <a:srgbClr val="39515F"/>
                </a:solidFill>
              </a:rPr>
              <a:t> API o llegan casos a través de la Fundación DEBRA, por confusión de diagnóstico. Generalmente el médico tratante pide ayuda en el manejo básico del RN, por lo que se pone en contacto directo a alguna de las doctoras con convenio, con el médico tratante del RN.</a:t>
            </a:r>
          </a:p>
          <a:p>
            <a:pPr marL="285750" indent="-285750">
              <a:buFontTx/>
              <a:buChar char="-"/>
            </a:pPr>
            <a:endParaRPr lang="es-CL" sz="1700" dirty="0">
              <a:solidFill>
                <a:srgbClr val="39515F"/>
              </a:solidFill>
            </a:endParaRPr>
          </a:p>
          <a:p>
            <a:r>
              <a:rPr lang="es-CL" sz="1700" dirty="0">
                <a:solidFill>
                  <a:srgbClr val="39515F"/>
                </a:solidFill>
              </a:rPr>
              <a:t>      En general, el médico tratante les explica a los papás del RN la existencia de la fundación y les facilita los contactos.     Ellos se ponen en contacto con la fundación en caso de querer hacerlo.</a:t>
            </a:r>
          </a:p>
          <a:p>
            <a:endParaRPr lang="es-CL" sz="1700" dirty="0">
              <a:solidFill>
                <a:srgbClr val="39515F"/>
              </a:solidFill>
            </a:endParaRPr>
          </a:p>
          <a:p>
            <a:pPr marL="285750" indent="-285750">
              <a:buFontTx/>
              <a:buChar char="-"/>
            </a:pPr>
            <a:endParaRPr lang="es-CL" sz="1700" dirty="0">
              <a:solidFill>
                <a:srgbClr val="39515F"/>
              </a:solidFill>
            </a:endParaRPr>
          </a:p>
          <a:p>
            <a:pPr marL="285750" indent="-285750">
              <a:buFontTx/>
              <a:buChar char="-"/>
            </a:pPr>
            <a:endParaRPr lang="es-CL" dirty="0"/>
          </a:p>
        </p:txBody>
      </p:sp>
    </p:spTree>
    <p:extLst>
      <p:ext uri="{BB962C8B-B14F-4D97-AF65-F5344CB8AC3E}">
        <p14:creationId xmlns:p14="http://schemas.microsoft.com/office/powerpoint/2010/main" val="31068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8E010E-0B02-9C96-B0F8-6904845CAC9E}"/>
              </a:ext>
            </a:extLst>
          </p:cNvPr>
          <p:cNvSpPr txBox="1"/>
          <p:nvPr/>
        </p:nvSpPr>
        <p:spPr>
          <a:xfrm>
            <a:off x="622852" y="1862653"/>
            <a:ext cx="11290852" cy="2031325"/>
          </a:xfrm>
          <a:prstGeom prst="rect">
            <a:avLst/>
          </a:prstGeom>
          <a:noFill/>
        </p:spPr>
        <p:txBody>
          <a:bodyPr wrap="square">
            <a:spAutoFit/>
          </a:bodyPr>
          <a:lstStyle/>
          <a:p>
            <a:pPr marL="285750" indent="-285750">
              <a:buFontTx/>
              <a:buChar char="-"/>
            </a:pPr>
            <a:r>
              <a:rPr lang="es-CL" sz="1800" dirty="0">
                <a:solidFill>
                  <a:srgbClr val="39515F"/>
                </a:solidFill>
              </a:rPr>
              <a:t>Se ha coordinado en caso de requerimiento, reuniones online con médicos tratantes de pacientes que viven en lugares de menos accesibilidad.</a:t>
            </a:r>
          </a:p>
          <a:p>
            <a:pPr marL="285750" indent="-285750">
              <a:buFontTx/>
              <a:buChar char="-"/>
            </a:pPr>
            <a:endParaRPr lang="es-CL" sz="1800" dirty="0">
              <a:solidFill>
                <a:srgbClr val="39515F"/>
              </a:solidFill>
            </a:endParaRPr>
          </a:p>
          <a:p>
            <a:pPr marL="285750" indent="-285750">
              <a:buFontTx/>
              <a:buChar char="-"/>
            </a:pPr>
            <a:r>
              <a:rPr lang="es-CL" sz="1800" dirty="0">
                <a:solidFill>
                  <a:srgbClr val="39515F"/>
                </a:solidFill>
              </a:rPr>
              <a:t>Se han realizado importaciones del medicamento que requieren los pacientes (a través de farmacias que se dedican a eso, con una subvención del 50% para los pacientes que requirieron de nuestra ayuda para la importación) pero no aún de manera masiva, ya que seguimos en evaluación del mejor camino para esto. </a:t>
            </a:r>
            <a:r>
              <a:rPr lang="es-CL" dirty="0">
                <a:solidFill>
                  <a:srgbClr val="39515F"/>
                </a:solidFill>
              </a:rPr>
              <a:t>(Ver anexo 3)</a:t>
            </a:r>
            <a:endParaRPr lang="es-CL" sz="1800" dirty="0">
              <a:solidFill>
                <a:srgbClr val="39515F"/>
              </a:solidFill>
            </a:endParaRPr>
          </a:p>
          <a:p>
            <a:pPr marL="285750" indent="-285750">
              <a:buFontTx/>
              <a:buChar char="-"/>
            </a:pPr>
            <a:endParaRPr lang="es-CL" dirty="0">
              <a:solidFill>
                <a:srgbClr val="39515F"/>
              </a:solidFill>
            </a:endParaRPr>
          </a:p>
        </p:txBody>
      </p:sp>
      <p:sp>
        <p:nvSpPr>
          <p:cNvPr id="4" name="Título 1">
            <a:extLst>
              <a:ext uri="{FF2B5EF4-FFF2-40B4-BE49-F238E27FC236}">
                <a16:creationId xmlns:a16="http://schemas.microsoft.com/office/drawing/2014/main" id="{27798DD0-B770-BCFF-11D4-A7D95C604920}"/>
              </a:ext>
            </a:extLst>
          </p:cNvPr>
          <p:cNvSpPr txBox="1">
            <a:spLocks/>
          </p:cNvSpPr>
          <p:nvPr/>
        </p:nvSpPr>
        <p:spPr>
          <a:xfrm>
            <a:off x="572493" y="346241"/>
            <a:ext cx="11047013" cy="8108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solidFill>
                  <a:srgbClr val="39515F"/>
                </a:solidFill>
              </a:rPr>
              <a:t>Apoyo</a:t>
            </a:r>
            <a:r>
              <a:rPr lang="en-US" sz="4800" dirty="0">
                <a:solidFill>
                  <a:srgbClr val="39515F"/>
                </a:solidFill>
              </a:rPr>
              <a:t> Médico y </a:t>
            </a:r>
            <a:r>
              <a:rPr lang="en-US" sz="4800" dirty="0" err="1">
                <a:solidFill>
                  <a:srgbClr val="39515F"/>
                </a:solidFill>
              </a:rPr>
              <a:t>Terapéutico</a:t>
            </a:r>
            <a:r>
              <a:rPr lang="en-US" sz="4800" dirty="0">
                <a:solidFill>
                  <a:srgbClr val="39515F"/>
                </a:solidFill>
              </a:rPr>
              <a:t> a </a:t>
            </a:r>
            <a:r>
              <a:rPr lang="en-US" sz="4800" dirty="0" err="1">
                <a:solidFill>
                  <a:srgbClr val="39515F"/>
                </a:solidFill>
              </a:rPr>
              <a:t>Pacientes</a:t>
            </a:r>
            <a:r>
              <a:rPr lang="en-US" sz="4800" dirty="0">
                <a:solidFill>
                  <a:srgbClr val="39515F"/>
                </a:solidFill>
              </a:rPr>
              <a:t> </a:t>
            </a:r>
          </a:p>
        </p:txBody>
      </p:sp>
      <p:cxnSp>
        <p:nvCxnSpPr>
          <p:cNvPr id="6" name="Conector recto 5">
            <a:extLst>
              <a:ext uri="{FF2B5EF4-FFF2-40B4-BE49-F238E27FC236}">
                <a16:creationId xmlns:a16="http://schemas.microsoft.com/office/drawing/2014/main" id="{FC256101-60EB-ECE8-27EA-4E55DE4078D3}"/>
              </a:ext>
            </a:extLst>
          </p:cNvPr>
          <p:cNvCxnSpPr>
            <a:cxnSpLocks/>
          </p:cNvCxnSpPr>
          <p:nvPr/>
        </p:nvCxnSpPr>
        <p:spPr>
          <a:xfrm>
            <a:off x="572493" y="1364974"/>
            <a:ext cx="10625594" cy="0"/>
          </a:xfrm>
          <a:prstGeom prst="line">
            <a:avLst/>
          </a:prstGeom>
          <a:ln w="63500">
            <a:solidFill>
              <a:srgbClr val="8F72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7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B2787CB-D86F-2890-6463-A4AB501E77C8}"/>
              </a:ext>
            </a:extLst>
          </p:cNvPr>
          <p:cNvPicPr>
            <a:picLocks noChangeAspect="1"/>
          </p:cNvPicPr>
          <p:nvPr/>
        </p:nvPicPr>
        <p:blipFill rotWithShape="1">
          <a:blip r:embed="rId2"/>
          <a:srcRect t="15019" b="12958"/>
          <a:stretch/>
        </p:blipFill>
        <p:spPr>
          <a:xfrm>
            <a:off x="287383" y="100511"/>
            <a:ext cx="11661992" cy="6496232"/>
          </a:xfrm>
          <a:prstGeom prst="rect">
            <a:avLst/>
          </a:prstGeom>
        </p:spPr>
      </p:pic>
      <p:sp>
        <p:nvSpPr>
          <p:cNvPr id="2" name="CuadroTexto 1">
            <a:extLst>
              <a:ext uri="{FF2B5EF4-FFF2-40B4-BE49-F238E27FC236}">
                <a16:creationId xmlns:a16="http://schemas.microsoft.com/office/drawing/2014/main" id="{7DDC24D5-0C96-224B-2789-1C1A1E1A91FA}"/>
              </a:ext>
            </a:extLst>
          </p:cNvPr>
          <p:cNvSpPr txBox="1"/>
          <p:nvPr/>
        </p:nvSpPr>
        <p:spPr>
          <a:xfrm>
            <a:off x="1151907" y="4144488"/>
            <a:ext cx="1282402" cy="369332"/>
          </a:xfrm>
          <a:prstGeom prst="rect">
            <a:avLst/>
          </a:prstGeom>
          <a:noFill/>
        </p:spPr>
        <p:txBody>
          <a:bodyPr wrap="none" rtlCol="0">
            <a:spAutoFit/>
          </a:bodyPr>
          <a:lstStyle/>
          <a:p>
            <a:r>
              <a:rPr lang="es-CL" dirty="0">
                <a:solidFill>
                  <a:srgbClr val="39515F"/>
                </a:solidFill>
              </a:rPr>
              <a:t>Ver anexo 4</a:t>
            </a:r>
          </a:p>
        </p:txBody>
      </p:sp>
    </p:spTree>
    <p:extLst>
      <p:ext uri="{BB962C8B-B14F-4D97-AF65-F5344CB8AC3E}">
        <p14:creationId xmlns:p14="http://schemas.microsoft.com/office/powerpoint/2010/main" val="113692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60E8B1-F3E5-2021-0786-20025E494675}"/>
              </a:ext>
            </a:extLst>
          </p:cNvPr>
          <p:cNvSpPr txBox="1"/>
          <p:nvPr/>
        </p:nvSpPr>
        <p:spPr>
          <a:xfrm>
            <a:off x="836023" y="692331"/>
            <a:ext cx="1015021" cy="369332"/>
          </a:xfrm>
          <a:prstGeom prst="rect">
            <a:avLst/>
          </a:prstGeom>
          <a:noFill/>
        </p:spPr>
        <p:txBody>
          <a:bodyPr wrap="none" rtlCol="0">
            <a:spAutoFit/>
          </a:bodyPr>
          <a:lstStyle/>
          <a:p>
            <a:r>
              <a:rPr lang="es-CL" dirty="0">
                <a:solidFill>
                  <a:srgbClr val="39515F"/>
                </a:solidFill>
              </a:rPr>
              <a:t>ANEXO 1</a:t>
            </a:r>
          </a:p>
        </p:txBody>
      </p:sp>
      <p:sp>
        <p:nvSpPr>
          <p:cNvPr id="3" name="CuadroTexto 2">
            <a:extLst>
              <a:ext uri="{FF2B5EF4-FFF2-40B4-BE49-F238E27FC236}">
                <a16:creationId xmlns:a16="http://schemas.microsoft.com/office/drawing/2014/main" id="{44C45823-FE42-9061-273A-41FB4218FBBB}"/>
              </a:ext>
            </a:extLst>
          </p:cNvPr>
          <p:cNvSpPr txBox="1"/>
          <p:nvPr/>
        </p:nvSpPr>
        <p:spPr>
          <a:xfrm>
            <a:off x="731520" y="1293223"/>
            <a:ext cx="6207982" cy="369332"/>
          </a:xfrm>
          <a:prstGeom prst="rect">
            <a:avLst/>
          </a:prstGeom>
          <a:noFill/>
        </p:spPr>
        <p:txBody>
          <a:bodyPr wrap="none" rtlCol="0">
            <a:spAutoFit/>
          </a:bodyPr>
          <a:lstStyle/>
          <a:p>
            <a:r>
              <a:rPr lang="es-CL" dirty="0">
                <a:solidFill>
                  <a:srgbClr val="39515F"/>
                </a:solidFill>
              </a:rPr>
              <a:t>ACREDITACION DE PRESTADORES SUPERINTENDENCIA DE SALUD</a:t>
            </a:r>
          </a:p>
        </p:txBody>
      </p:sp>
      <p:pic>
        <p:nvPicPr>
          <p:cNvPr id="11" name="Imagen 10">
            <a:extLst>
              <a:ext uri="{FF2B5EF4-FFF2-40B4-BE49-F238E27FC236}">
                <a16:creationId xmlns:a16="http://schemas.microsoft.com/office/drawing/2014/main" id="{34B0D83B-812C-8EF3-61C1-61457AE61438}"/>
              </a:ext>
            </a:extLst>
          </p:cNvPr>
          <p:cNvPicPr>
            <a:picLocks noChangeAspect="1"/>
          </p:cNvPicPr>
          <p:nvPr/>
        </p:nvPicPr>
        <p:blipFill>
          <a:blip r:embed="rId2"/>
          <a:stretch>
            <a:fillRect/>
          </a:stretch>
        </p:blipFill>
        <p:spPr>
          <a:xfrm>
            <a:off x="618924" y="1894115"/>
            <a:ext cx="3154011" cy="4463324"/>
          </a:xfrm>
          <a:prstGeom prst="rect">
            <a:avLst/>
          </a:prstGeom>
        </p:spPr>
      </p:pic>
      <p:pic>
        <p:nvPicPr>
          <p:cNvPr id="13" name="Imagen 12">
            <a:extLst>
              <a:ext uri="{FF2B5EF4-FFF2-40B4-BE49-F238E27FC236}">
                <a16:creationId xmlns:a16="http://schemas.microsoft.com/office/drawing/2014/main" id="{246AAD95-C1C5-F689-1285-32F530BE907D}"/>
              </a:ext>
            </a:extLst>
          </p:cNvPr>
          <p:cNvPicPr>
            <a:picLocks noChangeAspect="1"/>
          </p:cNvPicPr>
          <p:nvPr/>
        </p:nvPicPr>
        <p:blipFill>
          <a:blip r:embed="rId3"/>
          <a:stretch>
            <a:fillRect/>
          </a:stretch>
        </p:blipFill>
        <p:spPr>
          <a:xfrm>
            <a:off x="4063787" y="1734777"/>
            <a:ext cx="3154012" cy="4463324"/>
          </a:xfrm>
          <a:prstGeom prst="rect">
            <a:avLst/>
          </a:prstGeom>
        </p:spPr>
      </p:pic>
      <p:pic>
        <p:nvPicPr>
          <p:cNvPr id="15" name="Imagen 14">
            <a:extLst>
              <a:ext uri="{FF2B5EF4-FFF2-40B4-BE49-F238E27FC236}">
                <a16:creationId xmlns:a16="http://schemas.microsoft.com/office/drawing/2014/main" id="{C3E416E3-FB4E-FB15-B79C-B7A2B6F3364D}"/>
              </a:ext>
            </a:extLst>
          </p:cNvPr>
          <p:cNvPicPr>
            <a:picLocks noChangeAspect="1"/>
          </p:cNvPicPr>
          <p:nvPr/>
        </p:nvPicPr>
        <p:blipFill>
          <a:blip r:embed="rId4"/>
          <a:stretch>
            <a:fillRect/>
          </a:stretch>
        </p:blipFill>
        <p:spPr>
          <a:xfrm>
            <a:off x="7508651" y="1734777"/>
            <a:ext cx="3154012" cy="4463324"/>
          </a:xfrm>
          <a:prstGeom prst="rect">
            <a:avLst/>
          </a:prstGeom>
        </p:spPr>
      </p:pic>
    </p:spTree>
    <p:extLst>
      <p:ext uri="{BB962C8B-B14F-4D97-AF65-F5344CB8AC3E}">
        <p14:creationId xmlns:p14="http://schemas.microsoft.com/office/powerpoint/2010/main" val="48475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CF1CC1-A61B-8250-CDC5-D4728DA81CB0}"/>
              </a:ext>
            </a:extLst>
          </p:cNvPr>
          <p:cNvSpPr txBox="1"/>
          <p:nvPr/>
        </p:nvSpPr>
        <p:spPr>
          <a:xfrm>
            <a:off x="546265" y="676894"/>
            <a:ext cx="936410" cy="369332"/>
          </a:xfrm>
          <a:prstGeom prst="rect">
            <a:avLst/>
          </a:prstGeom>
          <a:noFill/>
        </p:spPr>
        <p:txBody>
          <a:bodyPr wrap="none" rtlCol="0">
            <a:spAutoFit/>
          </a:bodyPr>
          <a:lstStyle/>
          <a:p>
            <a:r>
              <a:rPr lang="es-CL" dirty="0">
                <a:solidFill>
                  <a:srgbClr val="39515F"/>
                </a:solidFill>
              </a:rPr>
              <a:t>Anexo 2</a:t>
            </a:r>
          </a:p>
        </p:txBody>
      </p:sp>
      <p:sp>
        <p:nvSpPr>
          <p:cNvPr id="3" name="CuadroTexto 2">
            <a:extLst>
              <a:ext uri="{FF2B5EF4-FFF2-40B4-BE49-F238E27FC236}">
                <a16:creationId xmlns:a16="http://schemas.microsoft.com/office/drawing/2014/main" id="{E4721173-0F5B-AD15-22EF-F17A210ED007}"/>
              </a:ext>
            </a:extLst>
          </p:cNvPr>
          <p:cNvSpPr txBox="1"/>
          <p:nvPr/>
        </p:nvSpPr>
        <p:spPr>
          <a:xfrm>
            <a:off x="546265" y="1046226"/>
            <a:ext cx="11459688" cy="6463308"/>
          </a:xfrm>
          <a:prstGeom prst="rect">
            <a:avLst/>
          </a:prstGeom>
          <a:noFill/>
        </p:spPr>
        <p:txBody>
          <a:bodyPr wrap="square" rtlCol="0">
            <a:spAutoFit/>
          </a:bodyPr>
          <a:lstStyle/>
          <a:p>
            <a:r>
              <a:rPr lang="es-CL" dirty="0">
                <a:solidFill>
                  <a:srgbClr val="39515F"/>
                </a:solidFill>
              </a:rPr>
              <a:t>Los pacientes de Fonasa, son derivados desde su consultorio hacia sus hospitales. Y en general se atienden dentro de esa red.</a:t>
            </a:r>
          </a:p>
          <a:p>
            <a:r>
              <a:rPr lang="es-CL" dirty="0">
                <a:solidFill>
                  <a:srgbClr val="39515F"/>
                </a:solidFill>
              </a:rPr>
              <a:t>Pero muchas veces ellos buscan un especialista en la enfermedad misma, con dermatólogos especialistas en ictiosis y eso ya es externo de su </a:t>
            </a:r>
            <a:r>
              <a:rPr lang="es-CL" dirty="0" err="1">
                <a:solidFill>
                  <a:srgbClr val="39515F"/>
                </a:solidFill>
              </a:rPr>
              <a:t>sitema</a:t>
            </a:r>
            <a:r>
              <a:rPr lang="es-CL" dirty="0">
                <a:solidFill>
                  <a:srgbClr val="39515F"/>
                </a:solidFill>
              </a:rPr>
              <a:t> de salud. </a:t>
            </a:r>
          </a:p>
          <a:p>
            <a:r>
              <a:rPr lang="es-CL" dirty="0">
                <a:solidFill>
                  <a:srgbClr val="39515F"/>
                </a:solidFill>
              </a:rPr>
              <a:t>En este contexto, la Fundación cubre todo aquello que no es financiado por su previsión de salud, financiando el copago en las siguientes situaciones:</a:t>
            </a:r>
          </a:p>
          <a:p>
            <a:r>
              <a:rPr lang="es-CL" dirty="0">
                <a:solidFill>
                  <a:srgbClr val="39515F"/>
                </a:solidFill>
              </a:rPr>
              <a:t>	- Una consulta al alta de un RN</a:t>
            </a:r>
          </a:p>
          <a:p>
            <a:r>
              <a:rPr lang="es-CL" dirty="0">
                <a:solidFill>
                  <a:srgbClr val="39515F"/>
                </a:solidFill>
              </a:rPr>
              <a:t>	- Una interconsulta telemática en caso de que el médico tratante de un hospital lo requiera para su RN antes del alta</a:t>
            </a:r>
          </a:p>
          <a:p>
            <a:r>
              <a:rPr lang="es-CL" dirty="0">
                <a:solidFill>
                  <a:srgbClr val="39515F"/>
                </a:solidFill>
              </a:rPr>
              <a:t>	- Una consulta por primera vez para pacientes que no son RN (en ese caso se requiere presentar un formulario firmado por su dermatólogo tratante, el cual debe estar registrado en la SOCHIDERM)</a:t>
            </a:r>
          </a:p>
          <a:p>
            <a:endParaRPr lang="es-CL" dirty="0">
              <a:solidFill>
                <a:srgbClr val="39515F"/>
              </a:solidFill>
            </a:endParaRPr>
          </a:p>
          <a:p>
            <a:r>
              <a:rPr lang="es-CL" dirty="0">
                <a:solidFill>
                  <a:srgbClr val="39515F"/>
                </a:solidFill>
              </a:rPr>
              <a:t>Siempre está la posibilidad de que un paciente requiera atenderse con alguna de las especialistas en Ictiosis, ya sea por alguna urgencia o por querer un control. En ese caso, las doctoras reciben bono Fonasa en sus consultas particulares y en caso de no tener previsión de salud, el precio particular para pacientes de la fundación tiene un valor de aproximadamente $17.000 (lo cual es aproximadamente un 80% menos del valor particular que cobran a cualquier paciente que no sea Fonasa)</a:t>
            </a:r>
          </a:p>
          <a:p>
            <a:endParaRPr lang="es-CL" dirty="0">
              <a:solidFill>
                <a:srgbClr val="39515F"/>
              </a:solidFill>
            </a:endParaRPr>
          </a:p>
          <a:p>
            <a:r>
              <a:rPr lang="es-CL" dirty="0">
                <a:solidFill>
                  <a:srgbClr val="39515F"/>
                </a:solidFill>
              </a:rPr>
              <a:t>El año 2023, la Fundación no asumió el costo de ninguna de las consultas, todas fueron asumidas por los propios pacientes. </a:t>
            </a:r>
          </a:p>
          <a:p>
            <a:endParaRPr lang="es-CL" dirty="0">
              <a:solidFill>
                <a:srgbClr val="39515F"/>
              </a:solidFill>
            </a:endParaRPr>
          </a:p>
          <a:p>
            <a:endParaRPr lang="es-CL" dirty="0">
              <a:solidFill>
                <a:srgbClr val="39515F"/>
              </a:solidFill>
            </a:endParaRPr>
          </a:p>
          <a:p>
            <a:r>
              <a:rPr lang="es-CL" dirty="0">
                <a:solidFill>
                  <a:srgbClr val="39515F"/>
                </a:solidFill>
              </a:rPr>
              <a:t>	</a:t>
            </a:r>
          </a:p>
        </p:txBody>
      </p:sp>
    </p:spTree>
    <p:extLst>
      <p:ext uri="{BB962C8B-B14F-4D97-AF65-F5344CB8AC3E}">
        <p14:creationId xmlns:p14="http://schemas.microsoft.com/office/powerpoint/2010/main" val="12930363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15815</TotalTime>
  <Words>1058</Words>
  <Application>Microsoft Macintosh PowerPoint</Application>
  <PresentationFormat>Panorámica</PresentationFormat>
  <Paragraphs>76</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Registro Nacional de Ictiosis Congénitas Severas Chile Junio 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Constanza Elton</dc:creator>
  <cp:lastModifiedBy>Constanza Elton</cp:lastModifiedBy>
  <cp:revision>9</cp:revision>
  <dcterms:created xsi:type="dcterms:W3CDTF">2024-06-03T16:30:48Z</dcterms:created>
  <dcterms:modified xsi:type="dcterms:W3CDTF">2024-07-02T00:24:39Z</dcterms:modified>
</cp:coreProperties>
</file>