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Default Extension="emf" ContentType="image/x-em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4" Type="http://schemas.openxmlformats.org/package/2006/relationships/metadata/core-properties" Target="docProps/core.xml"/><Relationship Id="rId5" Type="http://schemas.openxmlformats.org/officeDocument/2006/relationships/extended-properties" Target="docProps/app.xml"/><Relationship Id="rId1" Type="http://schemas.microsoft.com/office/2011/relationships/webextensiontaskpanes" Target="ppt/webextensions/taskpanes.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56" r:id="rId3"/>
    <p:sldId id="283" r:id="rId4"/>
    <p:sldId id="257" r:id="rId5"/>
    <p:sldId id="259" r:id="rId6"/>
    <p:sldId id="281" r:id="rId7"/>
    <p:sldId id="284" r:id="rId8"/>
    <p:sldId id="260" r:id="rId9"/>
    <p:sldId id="261" r:id="rId10"/>
    <p:sldId id="285" r:id="rId11"/>
    <p:sldId id="263" r:id="rId12"/>
    <p:sldId id="282" r:id="rId13"/>
    <p:sldId id="286" r:id="rId14"/>
    <p:sldId id="287" r:id="rId15"/>
    <p:sldId id="288" r:id="rId16"/>
    <p:sldId id="264" r:id="rId17"/>
    <p:sldId id="270" r:id="rId18"/>
    <p:sldId id="267" r:id="rId19"/>
    <p:sldId id="269" r:id="rId20"/>
    <p:sldId id="268" r:id="rId21"/>
    <p:sldId id="271" r:id="rId22"/>
    <p:sldId id="272" r:id="rId23"/>
    <p:sldId id="274" r:id="rId24"/>
    <p:sldId id="276" r:id="rId25"/>
    <p:sldId id="277" r:id="rId26"/>
    <p:sldId id="265" r:id="rId27"/>
    <p:sldId id="266" r:id="rId28"/>
    <p:sldId id="279" r:id="rId29"/>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23"/>
    <p:restoredTop sz="94586"/>
  </p:normalViewPr>
  <p:slideViewPr>
    <p:cSldViewPr snapToGrid="0" snapToObjects="1" showGuides="1">
      <p:cViewPr>
        <p:scale>
          <a:sx n="75" d="100"/>
          <a:sy n="75" d="100"/>
        </p:scale>
        <p:origin x="392" y="7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Haga clic para modificar el estilo de título del patrón</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114301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Haga clic para modificar el estilo de título del patrón</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24859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Haga clic para modificar el estilo de título del patrón</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1323346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Haga clic para modificar el estilo de título del patrón</a:t>
            </a:r>
            <a:endParaRPr lang="es-ES_tradnl"/>
          </a:p>
        </p:txBody>
      </p:sp>
      <p:sp>
        <p:nvSpPr>
          <p:cNvPr id="3" name="Marcador de contenido 2"/>
          <p:cNvSpPr>
            <a:spLocks noGrp="1"/>
          </p:cNvSpPr>
          <p:nvPr>
            <p:ph idx="1"/>
          </p:nvPr>
        </p:nvSpPr>
        <p:spPr/>
        <p:txBody>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142625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Haga clic para modificar el estilo de título del patrón</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los estilos de texto del patrón</a:t>
            </a:r>
          </a:p>
        </p:txBody>
      </p:sp>
      <p:sp>
        <p:nvSpPr>
          <p:cNvPr id="4" name="Marcador de fecha 3"/>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814476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Haga clic para modificar el estilo de título del patrón</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84032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Haga clic para modificar el estilo de título del patrón</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147391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Haga clic para modificar el estilo de título del patrón</a:t>
            </a:r>
            <a:endParaRPr lang="es-ES_tradnl"/>
          </a:p>
        </p:txBody>
      </p:sp>
      <p:sp>
        <p:nvSpPr>
          <p:cNvPr id="3" name="Marcador de fecha 2"/>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830342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122601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Haga clic para modificar el estilo de título del patrón</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los estilos de texto del patrón</a:t>
            </a:r>
          </a:p>
        </p:txBody>
      </p:sp>
      <p:sp>
        <p:nvSpPr>
          <p:cNvPr id="5" name="Marcador de fecha 4"/>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48436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Haga clic para modificar el estilo de título del patrón</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los estilos de texto del patrón</a:t>
            </a:r>
          </a:p>
        </p:txBody>
      </p:sp>
      <p:sp>
        <p:nvSpPr>
          <p:cNvPr id="5" name="Marcador de fecha 4"/>
          <p:cNvSpPr>
            <a:spLocks noGrp="1"/>
          </p:cNvSpPr>
          <p:nvPr>
            <p:ph type="dt" sz="half" idx="10"/>
          </p:nvPr>
        </p:nvSpPr>
        <p:spPr/>
        <p:txBody>
          <a:bodyPr/>
          <a:lstStyle/>
          <a:p>
            <a:fld id="{9DC1E930-4CBA-964F-A939-616AA1EE298E}" type="datetimeFigureOut">
              <a:rPr lang="es-ES_tradnl" smtClean="0"/>
              <a:t>30/7/24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16762709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Haga clic para modificar el estilo de título del patrón</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1E930-4CBA-964F-A939-616AA1EE298E}" type="datetimeFigureOut">
              <a:rPr lang="es-ES_tradnl" smtClean="0"/>
              <a:t>30/7/24</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4084A-2A25-494C-84AA-864E02F728EF}" type="slidenum">
              <a:rPr lang="es-ES_tradnl" smtClean="0"/>
              <a:t>‹Nr.›</a:t>
            </a:fld>
            <a:endParaRPr lang="es-ES_tradnl"/>
          </a:p>
        </p:txBody>
      </p:sp>
    </p:spTree>
    <p:extLst>
      <p:ext uri="{BB962C8B-B14F-4D97-AF65-F5344CB8AC3E}">
        <p14:creationId xmlns:p14="http://schemas.microsoft.com/office/powerpoint/2010/main" val="103564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png"/><Relationship Id="rId1" Type="http://schemas.microsoft.com/office/2007/relationships/media" Target="../media/media2.mp4"/><Relationship Id="rId2"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 Id="rId3"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2" name="Título 1"/>
          <p:cNvSpPr>
            <a:spLocks noGrp="1"/>
          </p:cNvSpPr>
          <p:nvPr>
            <p:ph type="title"/>
          </p:nvPr>
        </p:nvSpPr>
        <p:spPr>
          <a:xfrm>
            <a:off x="707568" y="2040635"/>
            <a:ext cx="8028215" cy="1153432"/>
          </a:xfrm>
        </p:spPr>
        <p:txBody>
          <a:bodyPr>
            <a:normAutofit/>
          </a:bodyPr>
          <a:lstStyle/>
          <a:p>
            <a:r>
              <a:rPr lang="es-ES_tradnl" sz="2800" dirty="0" smtClean="0">
                <a:solidFill>
                  <a:schemeClr val="bg1"/>
                </a:solidFill>
              </a:rPr>
              <a:t>Memoria a la fecha (junio 2024)</a:t>
            </a:r>
            <a:endParaRPr lang="es-ES_tradnl" sz="3600" b="1" dirty="0">
              <a:solidFill>
                <a:schemeClr val="bg1"/>
              </a:solidFill>
            </a:endParaRPr>
          </a:p>
        </p:txBody>
      </p:sp>
      <p:sp>
        <p:nvSpPr>
          <p:cNvPr id="7" name="Rectángulo 6"/>
          <p:cNvSpPr/>
          <p:nvPr/>
        </p:nvSpPr>
        <p:spPr>
          <a:xfrm>
            <a:off x="707568" y="2942544"/>
            <a:ext cx="6096000" cy="707886"/>
          </a:xfrm>
          <a:prstGeom prst="rect">
            <a:avLst/>
          </a:prstGeom>
        </p:spPr>
        <p:txBody>
          <a:bodyPr>
            <a:spAutoFit/>
          </a:bodyPr>
          <a:lstStyle/>
          <a:p>
            <a:r>
              <a:rPr lang="es-ES_tradnl" sz="2000" b="1" dirty="0" smtClean="0">
                <a:solidFill>
                  <a:schemeClr val="bg1"/>
                </a:solidFill>
              </a:rPr>
              <a:t>FUNDACION </a:t>
            </a:r>
            <a:br>
              <a:rPr lang="es-ES_tradnl" sz="2000" b="1" dirty="0" smtClean="0">
                <a:solidFill>
                  <a:schemeClr val="bg1"/>
                </a:solidFill>
              </a:rPr>
            </a:br>
            <a:r>
              <a:rPr lang="es-ES_tradnl" sz="2000" b="1" dirty="0" smtClean="0">
                <a:solidFill>
                  <a:schemeClr val="bg1"/>
                </a:solidFill>
              </a:rPr>
              <a:t>OLAS CHILENAS </a:t>
            </a:r>
            <a:endParaRPr lang="es-ES_tradnl" sz="2000" dirty="0">
              <a:solidFill>
                <a:schemeClr val="bg1"/>
              </a:solidFill>
            </a:endParaRPr>
          </a:p>
        </p:txBody>
      </p:sp>
      <p:cxnSp>
        <p:nvCxnSpPr>
          <p:cNvPr id="9" name="Conector recto 8"/>
          <p:cNvCxnSpPr/>
          <p:nvPr/>
        </p:nvCxnSpPr>
        <p:spPr>
          <a:xfrm>
            <a:off x="707568" y="3296487"/>
            <a:ext cx="58238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7171412" y="745191"/>
            <a:ext cx="4114028" cy="5293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 name="Marcador de contenido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187178" y="840396"/>
            <a:ext cx="4114028" cy="5102592"/>
          </a:xfrm>
        </p:spPr>
      </p:pic>
    </p:spTree>
    <p:extLst>
      <p:ext uri="{BB962C8B-B14F-4D97-AF65-F5344CB8AC3E}">
        <p14:creationId xmlns:p14="http://schemas.microsoft.com/office/powerpoint/2010/main" val="1923249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3" name="Rectángulo 2"/>
          <p:cNvSpPr/>
          <p:nvPr/>
        </p:nvSpPr>
        <p:spPr>
          <a:xfrm>
            <a:off x="965752" y="551932"/>
            <a:ext cx="10300252" cy="5793892"/>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p:cNvSpPr txBox="1"/>
          <p:nvPr/>
        </p:nvSpPr>
        <p:spPr>
          <a:xfrm>
            <a:off x="1315278" y="755833"/>
            <a:ext cx="9601200" cy="5386090"/>
          </a:xfrm>
          <a:prstGeom prst="rect">
            <a:avLst/>
          </a:prstGeom>
          <a:noFill/>
        </p:spPr>
        <p:txBody>
          <a:bodyPr wrap="square" rtlCol="0">
            <a:spAutoFit/>
          </a:bodyPr>
          <a:lstStyle/>
          <a:p>
            <a:pPr algn="ctr"/>
            <a:r>
              <a:rPr lang="es-ES_tradnl" sz="2600" b="1" dirty="0" smtClean="0">
                <a:solidFill>
                  <a:srgbClr val="941100"/>
                </a:solidFill>
              </a:rPr>
              <a:t>DIFUSIÓN</a:t>
            </a:r>
          </a:p>
          <a:p>
            <a:pPr algn="ctr"/>
            <a:endParaRPr lang="es-ES_tradnl" sz="2600" dirty="0" smtClean="0">
              <a:solidFill>
                <a:srgbClr val="941100"/>
              </a:solidFill>
            </a:endParaRPr>
          </a:p>
          <a:p>
            <a:pPr algn="ctr"/>
            <a:r>
              <a:rPr lang="es-ES_tradnl" sz="2600" dirty="0" smtClean="0">
                <a:solidFill>
                  <a:srgbClr val="941100"/>
                </a:solidFill>
              </a:rPr>
              <a:t>El campeonato y sus actividades fueron difundidas en diversos medios: </a:t>
            </a:r>
          </a:p>
          <a:p>
            <a:r>
              <a:rPr lang="es-ES_tradnl" sz="2400" dirty="0" smtClean="0">
                <a:solidFill>
                  <a:srgbClr val="941100"/>
                </a:solidFill>
              </a:rPr>
              <a:t>-radio local Sensación FM, </a:t>
            </a:r>
          </a:p>
          <a:p>
            <a:r>
              <a:rPr lang="es-ES_tradnl" sz="2400" dirty="0" smtClean="0">
                <a:solidFill>
                  <a:srgbClr val="941100"/>
                </a:solidFill>
              </a:rPr>
              <a:t>-cuenta de </a:t>
            </a:r>
            <a:r>
              <a:rPr lang="es-ES_tradnl" sz="2400" dirty="0" err="1" smtClean="0">
                <a:solidFill>
                  <a:srgbClr val="941100"/>
                </a:solidFill>
              </a:rPr>
              <a:t>instagram</a:t>
            </a:r>
            <a:r>
              <a:rPr lang="es-ES_tradnl" sz="2400" dirty="0" smtClean="0">
                <a:solidFill>
                  <a:srgbClr val="941100"/>
                </a:solidFill>
              </a:rPr>
              <a:t> de la municipalidad de Navidad</a:t>
            </a:r>
          </a:p>
          <a:p>
            <a:r>
              <a:rPr lang="es-ES_tradnl" sz="2400" dirty="0">
                <a:solidFill>
                  <a:srgbClr val="941100"/>
                </a:solidFill>
              </a:rPr>
              <a:t>-</a:t>
            </a:r>
            <a:r>
              <a:rPr lang="es-ES_tradnl" sz="2400" dirty="0" smtClean="0">
                <a:solidFill>
                  <a:srgbClr val="941100"/>
                </a:solidFill>
              </a:rPr>
              <a:t>chat específico del campeonato (más de 200 participantes, incluido el alcalde), </a:t>
            </a:r>
          </a:p>
          <a:p>
            <a:r>
              <a:rPr lang="es-ES_tradnl" sz="2400" dirty="0" smtClean="0">
                <a:solidFill>
                  <a:srgbClr val="941100"/>
                </a:solidFill>
              </a:rPr>
              <a:t>-diario el Rancagüino, </a:t>
            </a:r>
          </a:p>
          <a:p>
            <a:r>
              <a:rPr lang="es-ES_tradnl" sz="2400" dirty="0" smtClean="0">
                <a:solidFill>
                  <a:srgbClr val="941100"/>
                </a:solidFill>
              </a:rPr>
              <a:t>-diario digital El Tipógrafo, </a:t>
            </a:r>
          </a:p>
          <a:p>
            <a:r>
              <a:rPr lang="es-ES_tradnl" sz="2400" dirty="0" smtClean="0">
                <a:solidFill>
                  <a:srgbClr val="941100"/>
                </a:solidFill>
              </a:rPr>
              <a:t>-noticiero TVN, </a:t>
            </a:r>
          </a:p>
          <a:p>
            <a:r>
              <a:rPr lang="es-ES_tradnl" sz="2400" dirty="0" smtClean="0">
                <a:solidFill>
                  <a:srgbClr val="941100"/>
                </a:solidFill>
              </a:rPr>
              <a:t>-reporte en sección deportes del diario El Mercurio</a:t>
            </a:r>
          </a:p>
          <a:p>
            <a:r>
              <a:rPr lang="es-ES_tradnl" sz="2400" dirty="0">
                <a:solidFill>
                  <a:srgbClr val="941100"/>
                </a:solidFill>
              </a:rPr>
              <a:t>-</a:t>
            </a:r>
            <a:r>
              <a:rPr lang="es-ES_tradnl" sz="2400" dirty="0" smtClean="0">
                <a:solidFill>
                  <a:srgbClr val="941100"/>
                </a:solidFill>
              </a:rPr>
              <a:t>diversas cuentas de Instagram asociadas y </a:t>
            </a:r>
            <a:r>
              <a:rPr lang="es-ES_tradnl" sz="2400" dirty="0" err="1" smtClean="0">
                <a:solidFill>
                  <a:srgbClr val="941100"/>
                </a:solidFill>
              </a:rPr>
              <a:t>livestreaming</a:t>
            </a:r>
            <a:r>
              <a:rPr lang="es-ES_tradnl" sz="2400" dirty="0">
                <a:solidFill>
                  <a:srgbClr val="941100"/>
                </a:solidFill>
              </a:rPr>
              <a:t> </a:t>
            </a:r>
            <a:r>
              <a:rPr lang="es-ES_tradnl" sz="2400" dirty="0" smtClean="0">
                <a:solidFill>
                  <a:srgbClr val="941100"/>
                </a:solidFill>
              </a:rPr>
              <a:t>para el resto del mundo, entre otros.</a:t>
            </a:r>
            <a:endParaRPr lang="es-ES_tradnl" sz="2400" dirty="0">
              <a:solidFill>
                <a:srgbClr val="941100"/>
              </a:solidFill>
            </a:endParaRPr>
          </a:p>
        </p:txBody>
      </p:sp>
    </p:spTree>
    <p:extLst>
      <p:ext uri="{BB962C8B-B14F-4D97-AF65-F5344CB8AC3E}">
        <p14:creationId xmlns:p14="http://schemas.microsoft.com/office/powerpoint/2010/main" val="37347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3" name="Rectángulo 2"/>
          <p:cNvSpPr/>
          <p:nvPr/>
        </p:nvSpPr>
        <p:spPr>
          <a:xfrm>
            <a:off x="965752" y="551932"/>
            <a:ext cx="10300252" cy="5793892"/>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p:cNvSpPr txBox="1"/>
          <p:nvPr/>
        </p:nvSpPr>
        <p:spPr>
          <a:xfrm>
            <a:off x="1664804" y="1990219"/>
            <a:ext cx="9601200" cy="4031873"/>
          </a:xfrm>
          <a:prstGeom prst="rect">
            <a:avLst/>
          </a:prstGeom>
          <a:noFill/>
        </p:spPr>
        <p:txBody>
          <a:bodyPr wrap="square" rtlCol="0">
            <a:spAutoFit/>
          </a:bodyPr>
          <a:lstStyle/>
          <a:p>
            <a:r>
              <a:rPr lang="es-ES_tradnl" sz="3200" dirty="0">
                <a:solidFill>
                  <a:srgbClr val="941100"/>
                </a:solidFill>
              </a:rPr>
              <a:t>Nuestro </a:t>
            </a:r>
            <a:r>
              <a:rPr lang="es-ES_tradnl" sz="3200" dirty="0" err="1">
                <a:solidFill>
                  <a:srgbClr val="941100"/>
                </a:solidFill>
              </a:rPr>
              <a:t>desafío</a:t>
            </a:r>
            <a:r>
              <a:rPr lang="es-ES_tradnl" sz="3200" dirty="0">
                <a:solidFill>
                  <a:srgbClr val="941100"/>
                </a:solidFill>
              </a:rPr>
              <a:t> es seguir promoviendo iniciativas que aporten al sano y completo desarrollo de nuestra comuna y sus habitantes, con diferentes tipos de proyectos que sean un real aporte a la </a:t>
            </a:r>
            <a:r>
              <a:rPr lang="es-ES_tradnl" sz="3200" dirty="0" smtClean="0">
                <a:solidFill>
                  <a:srgbClr val="941100"/>
                </a:solidFill>
              </a:rPr>
              <a:t>comunidad.</a:t>
            </a:r>
          </a:p>
          <a:p>
            <a:endParaRPr lang="es-ES_tradnl" sz="3200" dirty="0" smtClean="0">
              <a:solidFill>
                <a:srgbClr val="941100"/>
              </a:solidFill>
            </a:endParaRPr>
          </a:p>
          <a:p>
            <a:endParaRPr lang="es-ES_tradnl" sz="3200" dirty="0" smtClean="0">
              <a:solidFill>
                <a:srgbClr val="941100"/>
              </a:solidFill>
            </a:endParaRPr>
          </a:p>
          <a:p>
            <a:endParaRPr lang="es-ES_tradnl" sz="3200" dirty="0" smtClean="0">
              <a:solidFill>
                <a:srgbClr val="941100"/>
              </a:solidFill>
            </a:endParaRPr>
          </a:p>
          <a:p>
            <a:endParaRPr lang="es-ES_tradnl" sz="3200" dirty="0">
              <a:solidFill>
                <a:srgbClr val="941100"/>
              </a:solidFill>
            </a:endParaRPr>
          </a:p>
        </p:txBody>
      </p:sp>
    </p:spTree>
    <p:extLst>
      <p:ext uri="{BB962C8B-B14F-4D97-AF65-F5344CB8AC3E}">
        <p14:creationId xmlns:p14="http://schemas.microsoft.com/office/powerpoint/2010/main" val="2046820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7" name="Rectángulo 6"/>
          <p:cNvSpPr/>
          <p:nvPr/>
        </p:nvSpPr>
        <p:spPr>
          <a:xfrm>
            <a:off x="364892" y="867103"/>
            <a:ext cx="11462216" cy="5684542"/>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ángulo 3"/>
          <p:cNvSpPr/>
          <p:nvPr/>
        </p:nvSpPr>
        <p:spPr>
          <a:xfrm>
            <a:off x="375557" y="-31531"/>
            <a:ext cx="11239500" cy="6617196"/>
          </a:xfrm>
          <a:prstGeom prst="rect">
            <a:avLst/>
          </a:prstGeom>
        </p:spPr>
        <p:txBody>
          <a:bodyPr wrap="square">
            <a:spAutoFit/>
          </a:bodyPr>
          <a:lstStyle/>
          <a:p>
            <a:r>
              <a:rPr lang="es-ES_tradnl" sz="3600" dirty="0" smtClean="0">
                <a:solidFill>
                  <a:schemeClr val="bg1"/>
                </a:solidFill>
              </a:rPr>
              <a:t>Descripción y detalles actividades realizadas</a:t>
            </a:r>
          </a:p>
          <a:p>
            <a:endParaRPr lang="es-ES_tradnl" sz="2400" b="1" dirty="0" smtClean="0">
              <a:solidFill>
                <a:srgbClr val="941100"/>
              </a:solidFill>
            </a:endParaRPr>
          </a:p>
          <a:p>
            <a:r>
              <a:rPr lang="es-ES_tradnl" sz="2400" b="1" dirty="0" smtClean="0">
                <a:solidFill>
                  <a:srgbClr val="941100"/>
                </a:solidFill>
              </a:rPr>
              <a:t>Campeonato </a:t>
            </a:r>
            <a:r>
              <a:rPr lang="es-ES_tradnl" sz="2400" b="1" dirty="0">
                <a:solidFill>
                  <a:srgbClr val="941100"/>
                </a:solidFill>
              </a:rPr>
              <a:t>de </a:t>
            </a:r>
            <a:r>
              <a:rPr lang="es-ES_tradnl" sz="2400" b="1" dirty="0" smtClean="0">
                <a:solidFill>
                  <a:srgbClr val="941100"/>
                </a:solidFill>
              </a:rPr>
              <a:t>Windsurf en </a:t>
            </a:r>
            <a:r>
              <a:rPr lang="es-ES_tradnl" sz="2400" b="1" dirty="0">
                <a:solidFill>
                  <a:srgbClr val="941100"/>
                </a:solidFill>
              </a:rPr>
              <a:t>olas en Matanzas</a:t>
            </a:r>
            <a:r>
              <a:rPr lang="es-ES_tradnl" sz="2000" dirty="0" smtClean="0">
                <a:solidFill>
                  <a:srgbClr val="941100"/>
                </a:solidFill>
              </a:rPr>
              <a:t>, -</a:t>
            </a:r>
            <a:r>
              <a:rPr lang="es-ES_tradnl" sz="2000" b="1" dirty="0" smtClean="0">
                <a:solidFill>
                  <a:srgbClr val="941100"/>
                </a:solidFill>
              </a:rPr>
              <a:t>CHILE WORLD CUP- , </a:t>
            </a:r>
            <a:r>
              <a:rPr lang="es-ES_tradnl" sz="2000" dirty="0" smtClean="0">
                <a:solidFill>
                  <a:srgbClr val="941100"/>
                </a:solidFill>
              </a:rPr>
              <a:t>comuna </a:t>
            </a:r>
            <a:r>
              <a:rPr lang="es-ES_tradnl" sz="2000" dirty="0">
                <a:solidFill>
                  <a:srgbClr val="941100"/>
                </a:solidFill>
              </a:rPr>
              <a:t>de Navidad, Chile. </a:t>
            </a:r>
            <a:endParaRPr lang="es-ES_tradnl" sz="2000" dirty="0" smtClean="0">
              <a:solidFill>
                <a:srgbClr val="941100"/>
              </a:solidFill>
            </a:endParaRPr>
          </a:p>
          <a:p>
            <a:r>
              <a:rPr lang="es-ES_tradnl" sz="2000" dirty="0" smtClean="0">
                <a:solidFill>
                  <a:srgbClr val="941100"/>
                </a:solidFill>
              </a:rPr>
              <a:t>Segunda </a:t>
            </a:r>
            <a:r>
              <a:rPr lang="es-ES_tradnl" sz="2000" dirty="0">
                <a:solidFill>
                  <a:srgbClr val="941100"/>
                </a:solidFill>
              </a:rPr>
              <a:t>fecha del circuito internacional de Windsurf organizado por la PWA (</a:t>
            </a:r>
            <a:r>
              <a:rPr lang="es-ES_tradnl" sz="2000" dirty="0" err="1">
                <a:solidFill>
                  <a:srgbClr val="941100"/>
                </a:solidFill>
              </a:rPr>
              <a:t>professional</a:t>
            </a:r>
            <a:r>
              <a:rPr lang="es-ES_tradnl" sz="2000" dirty="0">
                <a:solidFill>
                  <a:srgbClr val="941100"/>
                </a:solidFill>
              </a:rPr>
              <a:t> windsurfing </a:t>
            </a:r>
            <a:r>
              <a:rPr lang="es-ES_tradnl" sz="2000" dirty="0" err="1">
                <a:solidFill>
                  <a:srgbClr val="941100"/>
                </a:solidFill>
              </a:rPr>
              <a:t>association</a:t>
            </a:r>
            <a:r>
              <a:rPr lang="es-ES_tradnl" sz="2000" dirty="0">
                <a:solidFill>
                  <a:srgbClr val="941100"/>
                </a:solidFill>
              </a:rPr>
              <a:t>) y la IWT (</a:t>
            </a:r>
            <a:r>
              <a:rPr lang="es-ES_tradnl" sz="2000" dirty="0" err="1" smtClean="0">
                <a:solidFill>
                  <a:srgbClr val="941100"/>
                </a:solidFill>
              </a:rPr>
              <a:t>international</a:t>
            </a:r>
            <a:r>
              <a:rPr lang="es-ES_tradnl" sz="2000" dirty="0" smtClean="0">
                <a:solidFill>
                  <a:srgbClr val="941100"/>
                </a:solidFill>
              </a:rPr>
              <a:t> Windsurfing Tour</a:t>
            </a:r>
            <a:r>
              <a:rPr lang="es-ES_tradnl" sz="2000" dirty="0">
                <a:solidFill>
                  <a:srgbClr val="941100"/>
                </a:solidFill>
              </a:rPr>
              <a:t>)</a:t>
            </a:r>
          </a:p>
          <a:p>
            <a:endParaRPr lang="es-ES_tradnl" sz="2000" b="1" dirty="0" smtClean="0">
              <a:solidFill>
                <a:srgbClr val="941100"/>
              </a:solidFill>
            </a:endParaRPr>
          </a:p>
          <a:p>
            <a:r>
              <a:rPr lang="es-ES_tradnl" sz="2000" b="1" dirty="0" smtClean="0">
                <a:solidFill>
                  <a:srgbClr val="941100"/>
                </a:solidFill>
              </a:rPr>
              <a:t>Fecha </a:t>
            </a:r>
            <a:r>
              <a:rPr lang="es-ES_tradnl" sz="2000" b="1" dirty="0">
                <a:solidFill>
                  <a:srgbClr val="941100"/>
                </a:solidFill>
              </a:rPr>
              <a:t>de realización</a:t>
            </a:r>
            <a:r>
              <a:rPr lang="es-ES_tradnl" sz="2000" dirty="0">
                <a:solidFill>
                  <a:srgbClr val="941100"/>
                </a:solidFill>
              </a:rPr>
              <a:t>: desde el 1º de abril al 12 de abril de 2024</a:t>
            </a:r>
          </a:p>
          <a:p>
            <a:endParaRPr lang="es-ES_tradnl" sz="2000" dirty="0">
              <a:solidFill>
                <a:srgbClr val="941100"/>
              </a:solidFill>
            </a:endParaRPr>
          </a:p>
          <a:p>
            <a:r>
              <a:rPr lang="es-ES_tradnl" sz="2000" b="1" dirty="0">
                <a:solidFill>
                  <a:srgbClr val="941100"/>
                </a:solidFill>
              </a:rPr>
              <a:t>Cantidad de beneficiarios directos</a:t>
            </a:r>
            <a:r>
              <a:rPr lang="es-ES_tradnl" sz="2000" dirty="0">
                <a:solidFill>
                  <a:srgbClr val="941100"/>
                </a:solidFill>
              </a:rPr>
              <a:t>: 100 competidores;  22 mujeres y 78 hombres, de los cuales el 45% fueron participantes internacionales y 55% nacionales.</a:t>
            </a:r>
          </a:p>
          <a:p>
            <a:endParaRPr lang="es-ES_tradnl" sz="2000" dirty="0">
              <a:solidFill>
                <a:srgbClr val="941100"/>
              </a:solidFill>
            </a:endParaRPr>
          </a:p>
          <a:p>
            <a:r>
              <a:rPr lang="es-ES_tradnl" sz="2000" b="1" dirty="0" smtClean="0">
                <a:solidFill>
                  <a:srgbClr val="941100"/>
                </a:solidFill>
              </a:rPr>
              <a:t>Hubo 8 categorías </a:t>
            </a:r>
            <a:r>
              <a:rPr lang="es-ES_tradnl" sz="2000" b="1" dirty="0">
                <a:solidFill>
                  <a:srgbClr val="941100"/>
                </a:solidFill>
              </a:rPr>
              <a:t>de participación en el campeonato</a:t>
            </a:r>
            <a:r>
              <a:rPr lang="es-ES_tradnl" sz="2000" dirty="0">
                <a:solidFill>
                  <a:srgbClr val="941100"/>
                </a:solidFill>
              </a:rPr>
              <a:t>: </a:t>
            </a:r>
          </a:p>
          <a:p>
            <a:r>
              <a:rPr lang="es-ES_tradnl" sz="2000" dirty="0" smtClean="0">
                <a:solidFill>
                  <a:srgbClr val="941100"/>
                </a:solidFill>
              </a:rPr>
              <a:t>- </a:t>
            </a:r>
            <a:r>
              <a:rPr lang="es-ES_tradnl" sz="2000" dirty="0">
                <a:solidFill>
                  <a:srgbClr val="941100"/>
                </a:solidFill>
              </a:rPr>
              <a:t>Pro hombres, Pro mujeres, Pro Junior hombres, Pro junior mujeres, junior hombres, junior mujeres, Open Amateur y  Masters.</a:t>
            </a:r>
          </a:p>
          <a:p>
            <a:endParaRPr lang="es-ES_tradnl" sz="2000" dirty="0">
              <a:solidFill>
                <a:srgbClr val="941100"/>
              </a:solidFill>
            </a:endParaRPr>
          </a:p>
          <a:p>
            <a:r>
              <a:rPr lang="es-ES_tradnl" sz="2000" b="1" dirty="0">
                <a:solidFill>
                  <a:srgbClr val="941100"/>
                </a:solidFill>
              </a:rPr>
              <a:t>C</a:t>
            </a:r>
            <a:r>
              <a:rPr lang="es-ES_tradnl" sz="2000" b="1" dirty="0" smtClean="0">
                <a:solidFill>
                  <a:srgbClr val="941100"/>
                </a:solidFill>
              </a:rPr>
              <a:t>antidad </a:t>
            </a:r>
            <a:r>
              <a:rPr lang="es-ES_tradnl" sz="2000" b="1" dirty="0">
                <a:solidFill>
                  <a:srgbClr val="941100"/>
                </a:solidFill>
              </a:rPr>
              <a:t>de asistentes (público presencial</a:t>
            </a:r>
            <a:r>
              <a:rPr lang="es-ES_tradnl" sz="2000" b="1" dirty="0" smtClean="0">
                <a:solidFill>
                  <a:srgbClr val="941100"/>
                </a:solidFill>
              </a:rPr>
              <a:t>): </a:t>
            </a:r>
            <a:r>
              <a:rPr lang="es-ES_tradnl" sz="2000" dirty="0" smtClean="0">
                <a:solidFill>
                  <a:srgbClr val="941100"/>
                </a:solidFill>
              </a:rPr>
              <a:t>se </a:t>
            </a:r>
            <a:r>
              <a:rPr lang="es-ES_tradnl" sz="2000" dirty="0">
                <a:solidFill>
                  <a:srgbClr val="941100"/>
                </a:solidFill>
              </a:rPr>
              <a:t>calcula en promedio cerca de 600 personas que fueron a presenciar el </a:t>
            </a:r>
            <a:r>
              <a:rPr lang="es-ES_tradnl" sz="2000" dirty="0" smtClean="0">
                <a:solidFill>
                  <a:srgbClr val="941100"/>
                </a:solidFill>
              </a:rPr>
              <a:t>certamen en la playa de Matanzas</a:t>
            </a:r>
            <a:endParaRPr lang="es-ES_tradnl" sz="2000" dirty="0">
              <a:solidFill>
                <a:srgbClr val="941100"/>
              </a:solidFill>
            </a:endParaRPr>
          </a:p>
          <a:p>
            <a:endParaRPr lang="es-ES_tradnl" sz="2000" dirty="0">
              <a:solidFill>
                <a:srgbClr val="941100"/>
              </a:solidFill>
            </a:endParaRPr>
          </a:p>
          <a:p>
            <a:r>
              <a:rPr lang="es-ES_tradnl" sz="2000" dirty="0">
                <a:solidFill>
                  <a:srgbClr val="941100"/>
                </a:solidFill>
              </a:rPr>
              <a:t>El proceso de inscripción fue abierto al público a través de las redes sociales. Las categorías Pro necesitaban cierto ranking, no así todas las demás categorías.</a:t>
            </a:r>
          </a:p>
        </p:txBody>
      </p:sp>
    </p:spTree>
    <p:extLst>
      <p:ext uri="{BB962C8B-B14F-4D97-AF65-F5344CB8AC3E}">
        <p14:creationId xmlns:p14="http://schemas.microsoft.com/office/powerpoint/2010/main" val="189898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3" name="Rectángulo 2"/>
          <p:cNvSpPr/>
          <p:nvPr/>
        </p:nvSpPr>
        <p:spPr>
          <a:xfrm>
            <a:off x="364892" y="228601"/>
            <a:ext cx="11462216" cy="6385034"/>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CL" dirty="0">
              <a:solidFill>
                <a:srgbClr val="941100"/>
              </a:solidFill>
            </a:endParaRPr>
          </a:p>
        </p:txBody>
      </p:sp>
      <p:sp>
        <p:nvSpPr>
          <p:cNvPr id="4" name="CuadroTexto 3"/>
          <p:cNvSpPr txBox="1"/>
          <p:nvPr/>
        </p:nvSpPr>
        <p:spPr>
          <a:xfrm>
            <a:off x="472440" y="117693"/>
            <a:ext cx="11018520" cy="6740307"/>
          </a:xfrm>
          <a:prstGeom prst="rect">
            <a:avLst/>
          </a:prstGeom>
          <a:noFill/>
        </p:spPr>
        <p:txBody>
          <a:bodyPr wrap="square" rtlCol="0">
            <a:spAutoFit/>
          </a:bodyPr>
          <a:lstStyle/>
          <a:p>
            <a:pPr lvl="0"/>
            <a:endParaRPr lang="es-ES_tradnl" b="1" dirty="0">
              <a:solidFill>
                <a:srgbClr val="941100"/>
              </a:solidFill>
            </a:endParaRPr>
          </a:p>
          <a:p>
            <a:pPr lvl="0"/>
            <a:r>
              <a:rPr lang="es-ES_tradnl" b="1" dirty="0">
                <a:solidFill>
                  <a:srgbClr val="941100"/>
                </a:solidFill>
              </a:rPr>
              <a:t>-</a:t>
            </a:r>
            <a:r>
              <a:rPr lang="es-ES_tradnl" sz="2000" b="1" spc="300" dirty="0">
                <a:solidFill>
                  <a:srgbClr val="941100"/>
                </a:solidFill>
              </a:rPr>
              <a:t>TALLERES NÁUTICOS GRATUITOS</a:t>
            </a:r>
            <a:r>
              <a:rPr lang="es-ES_tradnl" dirty="0">
                <a:solidFill>
                  <a:srgbClr val="941100"/>
                </a:solidFill>
              </a:rPr>
              <a:t>: en coordinación con la municipalidad de navidad se realizaron estos talleres para los estudiantes del Liceo Pablo Neruda en la localidad de La Boca de Rapel, donde existe un número significativo de jóvenes en riesgo social. </a:t>
            </a:r>
          </a:p>
          <a:p>
            <a:pPr lvl="0"/>
            <a:r>
              <a:rPr lang="es-ES_tradnl" b="1" dirty="0">
                <a:solidFill>
                  <a:srgbClr val="941100"/>
                </a:solidFill>
              </a:rPr>
              <a:t>Descripción actividad talleres</a:t>
            </a:r>
            <a:r>
              <a:rPr lang="es-ES_tradnl" dirty="0">
                <a:solidFill>
                  <a:srgbClr val="941100"/>
                </a:solidFill>
              </a:rPr>
              <a:t>: </a:t>
            </a:r>
            <a:r>
              <a:rPr lang="es-CL" dirty="0">
                <a:solidFill>
                  <a:srgbClr val="941100"/>
                </a:solidFill>
              </a:rPr>
              <a:t>dos días de clases  de windsurf y sup de 3 horas de duración cada una. </a:t>
            </a:r>
          </a:p>
          <a:p>
            <a:pPr lvl="0"/>
            <a:r>
              <a:rPr lang="es-CL" b="1" dirty="0">
                <a:solidFill>
                  <a:srgbClr val="941100"/>
                </a:solidFill>
              </a:rPr>
              <a:t>Cantidad de beneficiarios</a:t>
            </a:r>
            <a:r>
              <a:rPr lang="es-CL" dirty="0">
                <a:solidFill>
                  <a:srgbClr val="941100"/>
                </a:solidFill>
              </a:rPr>
              <a:t>: 23</a:t>
            </a:r>
          </a:p>
          <a:p>
            <a:pPr lvl="0"/>
            <a:r>
              <a:rPr lang="es-CL" b="1" dirty="0">
                <a:solidFill>
                  <a:srgbClr val="941100"/>
                </a:solidFill>
              </a:rPr>
              <a:t>Fecha</a:t>
            </a:r>
            <a:r>
              <a:rPr lang="es-CL" dirty="0">
                <a:solidFill>
                  <a:srgbClr val="941100"/>
                </a:solidFill>
              </a:rPr>
              <a:t>: 5 y 12 de abril.</a:t>
            </a:r>
            <a:endParaRPr lang="es-ES_tradnl" dirty="0">
              <a:solidFill>
                <a:srgbClr val="941100"/>
              </a:solidFill>
            </a:endParaRPr>
          </a:p>
          <a:p>
            <a:r>
              <a:rPr lang="es-CL" b="1" dirty="0">
                <a:solidFill>
                  <a:srgbClr val="941100"/>
                </a:solidFill>
              </a:rPr>
              <a:t>Horario</a:t>
            </a:r>
            <a:r>
              <a:rPr lang="es-CL" dirty="0">
                <a:solidFill>
                  <a:srgbClr val="941100"/>
                </a:solidFill>
              </a:rPr>
              <a:t>: 10:00 a 13:00 hrs. </a:t>
            </a:r>
          </a:p>
          <a:p>
            <a:endParaRPr lang="es-CL" dirty="0">
              <a:solidFill>
                <a:srgbClr val="941100"/>
              </a:solidFill>
            </a:endParaRPr>
          </a:p>
          <a:p>
            <a:r>
              <a:rPr lang="es-CL" b="1" dirty="0">
                <a:solidFill>
                  <a:srgbClr val="941100"/>
                </a:solidFill>
              </a:rPr>
              <a:t>-</a:t>
            </a:r>
            <a:r>
              <a:rPr lang="es-CL" sz="2000" b="1" spc="300" dirty="0">
                <a:solidFill>
                  <a:srgbClr val="941100"/>
                </a:solidFill>
              </a:rPr>
              <a:t>EDUCACIÓN MEDIOAMBIENTAL PARA JÓVENES</a:t>
            </a:r>
            <a:r>
              <a:rPr lang="es-CL" dirty="0">
                <a:solidFill>
                  <a:srgbClr val="941100"/>
                </a:solidFill>
              </a:rPr>
              <a:t>: en conjunto con el departamento de Borde Costero de la municipalidad de Navidad se organizaron 2 actividades medioambientales con los jóvenes de establecimientos educacionales de la comuna.</a:t>
            </a:r>
          </a:p>
          <a:p>
            <a:r>
              <a:rPr lang="es-CL" dirty="0">
                <a:solidFill>
                  <a:srgbClr val="941100"/>
                </a:solidFill>
              </a:rPr>
              <a:t>En esta actividad participaron también deportistas profesionales de diversos países dando su testimonio de cómo se cuida el medioambiente en los lugares dondes viven, como se han organizado etc..</a:t>
            </a:r>
          </a:p>
          <a:p>
            <a:endParaRPr lang="es-CL" dirty="0">
              <a:solidFill>
                <a:srgbClr val="941100"/>
              </a:solidFill>
            </a:endParaRPr>
          </a:p>
          <a:p>
            <a:r>
              <a:rPr lang="es-CL" b="1" dirty="0">
                <a:solidFill>
                  <a:srgbClr val="941100"/>
                </a:solidFill>
              </a:rPr>
              <a:t>Temas: </a:t>
            </a:r>
          </a:p>
          <a:p>
            <a:r>
              <a:rPr lang="es-CL" dirty="0">
                <a:solidFill>
                  <a:srgbClr val="941100"/>
                </a:solidFill>
              </a:rPr>
              <a:t>-</a:t>
            </a:r>
            <a:r>
              <a:rPr lang="es-CL" b="1" dirty="0">
                <a:solidFill>
                  <a:srgbClr val="941100"/>
                </a:solidFill>
              </a:rPr>
              <a:t>charlas educativas </a:t>
            </a:r>
            <a:r>
              <a:rPr lang="es-CL" dirty="0">
                <a:solidFill>
                  <a:srgbClr val="941100"/>
                </a:solidFill>
              </a:rPr>
              <a:t>en torno al ecosistema de Matanzas y alrededores y su fauna, en especial las aves costeras. </a:t>
            </a:r>
          </a:p>
          <a:p>
            <a:r>
              <a:rPr lang="es-ES" dirty="0">
                <a:solidFill>
                  <a:srgbClr val="941100"/>
                </a:solidFill>
              </a:rPr>
              <a:t>-</a:t>
            </a:r>
            <a:r>
              <a:rPr lang="es-CL" b="1" dirty="0">
                <a:solidFill>
                  <a:srgbClr val="941100"/>
                </a:solidFill>
              </a:rPr>
              <a:t>limpieza de playa </a:t>
            </a:r>
            <a:r>
              <a:rPr lang="es-CL" dirty="0">
                <a:solidFill>
                  <a:srgbClr val="941100"/>
                </a:solidFill>
              </a:rPr>
              <a:t>en conjunto con los deportistas profesionales.</a:t>
            </a:r>
          </a:p>
          <a:p>
            <a:endParaRPr lang="es-CL" dirty="0">
              <a:solidFill>
                <a:srgbClr val="941100"/>
              </a:solidFill>
            </a:endParaRPr>
          </a:p>
          <a:p>
            <a:r>
              <a:rPr lang="es-CL" b="1" dirty="0">
                <a:solidFill>
                  <a:srgbClr val="941100"/>
                </a:solidFill>
              </a:rPr>
              <a:t>Lugar</a:t>
            </a:r>
            <a:r>
              <a:rPr lang="es-CL" dirty="0">
                <a:solidFill>
                  <a:srgbClr val="941100"/>
                </a:solidFill>
              </a:rPr>
              <a:t>: Playa y costanera de Matanzas</a:t>
            </a:r>
          </a:p>
          <a:p>
            <a:r>
              <a:rPr lang="es-CL" b="1" dirty="0">
                <a:solidFill>
                  <a:srgbClr val="941100"/>
                </a:solidFill>
              </a:rPr>
              <a:t>Fechas</a:t>
            </a:r>
            <a:r>
              <a:rPr lang="es-CL" dirty="0">
                <a:solidFill>
                  <a:srgbClr val="941100"/>
                </a:solidFill>
              </a:rPr>
              <a:t>: 9 y 10 de abril</a:t>
            </a:r>
          </a:p>
          <a:p>
            <a:r>
              <a:rPr lang="es-CL" b="1" dirty="0">
                <a:solidFill>
                  <a:srgbClr val="941100"/>
                </a:solidFill>
              </a:rPr>
              <a:t>Horario</a:t>
            </a:r>
            <a:r>
              <a:rPr lang="es-CL" dirty="0">
                <a:solidFill>
                  <a:srgbClr val="941100"/>
                </a:solidFill>
              </a:rPr>
              <a:t>: 10:00h a 12:00h</a:t>
            </a:r>
          </a:p>
          <a:p>
            <a:r>
              <a:rPr lang="es-CL" b="1" dirty="0">
                <a:solidFill>
                  <a:srgbClr val="941100"/>
                </a:solidFill>
              </a:rPr>
              <a:t>Cantidad de beneficiarios</a:t>
            </a:r>
            <a:r>
              <a:rPr lang="es-CL" dirty="0">
                <a:solidFill>
                  <a:srgbClr val="941100"/>
                </a:solidFill>
              </a:rPr>
              <a:t>: 37</a:t>
            </a:r>
          </a:p>
          <a:p>
            <a:endParaRPr lang="es-ES_tradnl" dirty="0"/>
          </a:p>
        </p:txBody>
      </p:sp>
    </p:spTree>
    <p:extLst>
      <p:ext uri="{BB962C8B-B14F-4D97-AF65-F5344CB8AC3E}">
        <p14:creationId xmlns:p14="http://schemas.microsoft.com/office/powerpoint/2010/main" val="35054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7" name="Rectángulo 6"/>
          <p:cNvSpPr/>
          <p:nvPr/>
        </p:nvSpPr>
        <p:spPr>
          <a:xfrm>
            <a:off x="303600" y="299684"/>
            <a:ext cx="11646662" cy="6353364"/>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p:cNvSpPr txBox="1"/>
          <p:nvPr/>
        </p:nvSpPr>
        <p:spPr>
          <a:xfrm>
            <a:off x="1081712" y="967987"/>
            <a:ext cx="10090438" cy="5016758"/>
          </a:xfrm>
          <a:prstGeom prst="rect">
            <a:avLst/>
          </a:prstGeom>
          <a:noFill/>
        </p:spPr>
        <p:txBody>
          <a:bodyPr wrap="square" rtlCol="0">
            <a:spAutoFit/>
          </a:bodyPr>
          <a:lstStyle/>
          <a:p>
            <a:endParaRPr lang="es-CL" sz="2000" dirty="0">
              <a:solidFill>
                <a:srgbClr val="941100"/>
              </a:solidFill>
            </a:endParaRPr>
          </a:p>
          <a:p>
            <a:r>
              <a:rPr lang="es-CL" sz="2000" b="1" dirty="0" smtClean="0">
                <a:solidFill>
                  <a:srgbClr val="941100"/>
                </a:solidFill>
              </a:rPr>
              <a:t>VISITA DEPORTISTAS PROFESIONALES A ESTABLECIMIENTOS EDUCACIONALES:</a:t>
            </a:r>
          </a:p>
          <a:p>
            <a:endParaRPr lang="es-CL" sz="2000" dirty="0" smtClean="0">
              <a:solidFill>
                <a:srgbClr val="941100"/>
              </a:solidFill>
            </a:endParaRPr>
          </a:p>
          <a:p>
            <a:r>
              <a:rPr lang="es-CL" sz="2000" dirty="0" smtClean="0">
                <a:solidFill>
                  <a:srgbClr val="941100"/>
                </a:solidFill>
              </a:rPr>
              <a:t>-3 grupos de 4 deportistas cada uno, fueron a visitar a los jóvenes de diversos establecimientos educacionales de la comuna para invitarlos a presenciar el evento deportivo, contarles sus experiencias y  desarrollo de sus carrera como deportistas profesionales, además de motivarlos a practicar windsurf, en su propia comuna,  la cual tiene las mejores condiciones de viento y ola de Chile para practicar este deporte.</a:t>
            </a:r>
          </a:p>
          <a:p>
            <a:endParaRPr lang="es-CL" sz="2000" dirty="0" smtClean="0">
              <a:solidFill>
                <a:srgbClr val="941100"/>
              </a:solidFill>
            </a:endParaRPr>
          </a:p>
          <a:p>
            <a:r>
              <a:rPr lang="es-CL" sz="2000" b="1" dirty="0">
                <a:solidFill>
                  <a:srgbClr val="941100"/>
                </a:solidFill>
              </a:rPr>
              <a:t>C</a:t>
            </a:r>
            <a:r>
              <a:rPr lang="es-CL" sz="2000" b="1" dirty="0" smtClean="0">
                <a:solidFill>
                  <a:srgbClr val="941100"/>
                </a:solidFill>
              </a:rPr>
              <a:t>antidad de cursos visitados por los deportistas</a:t>
            </a:r>
            <a:r>
              <a:rPr lang="es-CL" sz="2000" dirty="0" smtClean="0">
                <a:solidFill>
                  <a:srgbClr val="941100"/>
                </a:solidFill>
              </a:rPr>
              <a:t>: 10 cursos de 25 niños aproximadamente.</a:t>
            </a:r>
          </a:p>
          <a:p>
            <a:r>
              <a:rPr lang="es-CL" sz="2000" b="1" dirty="0" smtClean="0">
                <a:solidFill>
                  <a:srgbClr val="941100"/>
                </a:solidFill>
              </a:rPr>
              <a:t>Fechas</a:t>
            </a:r>
            <a:r>
              <a:rPr lang="es-CL" sz="2000" dirty="0" smtClean="0">
                <a:solidFill>
                  <a:srgbClr val="941100"/>
                </a:solidFill>
              </a:rPr>
              <a:t>: 6 y 7 de abril de 2024</a:t>
            </a:r>
          </a:p>
          <a:p>
            <a:r>
              <a:rPr lang="es-CL" sz="2000" b="1" dirty="0" smtClean="0">
                <a:solidFill>
                  <a:srgbClr val="941100"/>
                </a:solidFill>
              </a:rPr>
              <a:t>Duración</a:t>
            </a:r>
            <a:r>
              <a:rPr lang="es-CL" sz="2000" dirty="0" smtClean="0">
                <a:solidFill>
                  <a:srgbClr val="941100"/>
                </a:solidFill>
              </a:rPr>
              <a:t>: 1h y media aproximadamente cada visita por establecimiento.</a:t>
            </a:r>
          </a:p>
          <a:p>
            <a:r>
              <a:rPr lang="es-CL" sz="2000" b="1" dirty="0" smtClean="0">
                <a:solidFill>
                  <a:srgbClr val="941100"/>
                </a:solidFill>
              </a:rPr>
              <a:t>Establecimientos: </a:t>
            </a:r>
            <a:r>
              <a:rPr lang="es-CL" sz="2000" dirty="0" smtClean="0">
                <a:solidFill>
                  <a:srgbClr val="941100"/>
                </a:solidFill>
              </a:rPr>
              <a:t>Liceo Pablo Neruda, Iniciativa Pedagógica Los Mayos y colegio Waiwén.</a:t>
            </a:r>
          </a:p>
          <a:p>
            <a:endParaRPr lang="es-CL" sz="2000" dirty="0">
              <a:solidFill>
                <a:srgbClr val="941100"/>
              </a:solidFill>
            </a:endParaRPr>
          </a:p>
          <a:p>
            <a:endParaRPr lang="es-ES_tradnl" sz="2000" dirty="0">
              <a:solidFill>
                <a:srgbClr val="941100"/>
              </a:solidFill>
            </a:endParaRPr>
          </a:p>
          <a:p>
            <a:endParaRPr lang="es-ES_tradnl" sz="2000" dirty="0">
              <a:solidFill>
                <a:srgbClr val="941100"/>
              </a:solidFill>
            </a:endParaRPr>
          </a:p>
        </p:txBody>
      </p:sp>
    </p:spTree>
    <p:extLst>
      <p:ext uri="{BB962C8B-B14F-4D97-AF65-F5344CB8AC3E}">
        <p14:creationId xmlns:p14="http://schemas.microsoft.com/office/powerpoint/2010/main" val="27667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5" name="Rectángulo 4"/>
          <p:cNvSpPr/>
          <p:nvPr/>
        </p:nvSpPr>
        <p:spPr>
          <a:xfrm>
            <a:off x="0" y="2590800"/>
            <a:ext cx="10134600" cy="670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lumMod val="95000"/>
                </a:schemeClr>
              </a:solidFill>
            </a:endParaRPr>
          </a:p>
        </p:txBody>
      </p:sp>
      <p:sp>
        <p:nvSpPr>
          <p:cNvPr id="2" name="CuadroTexto 1"/>
          <p:cNvSpPr txBox="1"/>
          <p:nvPr/>
        </p:nvSpPr>
        <p:spPr>
          <a:xfrm>
            <a:off x="1524000" y="2726025"/>
            <a:ext cx="9144000" cy="400110"/>
          </a:xfrm>
          <a:prstGeom prst="rect">
            <a:avLst/>
          </a:prstGeom>
          <a:noFill/>
        </p:spPr>
        <p:txBody>
          <a:bodyPr wrap="square" rtlCol="0">
            <a:spAutoFit/>
          </a:bodyPr>
          <a:lstStyle/>
          <a:p>
            <a:r>
              <a:rPr lang="es-ES_tradnl" sz="2000" dirty="0"/>
              <a:t>DOCUMENTOS </a:t>
            </a:r>
            <a:r>
              <a:rPr lang="es-ES_tradnl" sz="2000" dirty="0" smtClean="0"/>
              <a:t>Y REGISTROS ASOCIADOS AL CAMPEONATO Y SUS ACTIVIDADES</a:t>
            </a:r>
            <a:endParaRPr lang="es-ES_tradnl" sz="2000" dirty="0"/>
          </a:p>
        </p:txBody>
      </p:sp>
    </p:spTree>
    <p:extLst>
      <p:ext uri="{BB962C8B-B14F-4D97-AF65-F5344CB8AC3E}">
        <p14:creationId xmlns:p14="http://schemas.microsoft.com/office/powerpoint/2010/main" val="1411979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1600" y="0"/>
            <a:ext cx="4364182" cy="6858000"/>
          </a:xfrm>
          <a:prstGeom prst="rect">
            <a:avLst/>
          </a:prstGeom>
        </p:spPr>
      </p:pic>
    </p:spTree>
    <p:extLst>
      <p:ext uri="{BB962C8B-B14F-4D97-AF65-F5344CB8AC3E}">
        <p14:creationId xmlns:p14="http://schemas.microsoft.com/office/powerpoint/2010/main" val="1961219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5760" y="6111240"/>
            <a:ext cx="3261360" cy="646331"/>
          </a:xfrm>
          <a:prstGeom prst="rect">
            <a:avLst/>
          </a:prstGeom>
          <a:noFill/>
        </p:spPr>
        <p:txBody>
          <a:bodyPr wrap="square" rtlCol="0">
            <a:spAutoFit/>
          </a:bodyPr>
          <a:lstStyle/>
          <a:p>
            <a:r>
              <a:rPr lang="es-ES_tradnl" dirty="0" smtClean="0"/>
              <a:t>Video registro parte del campeonato</a:t>
            </a:r>
            <a:endParaRPr lang="es-ES_tradnl" dirty="0"/>
          </a:p>
        </p:txBody>
      </p:sp>
      <p:pic>
        <p:nvPicPr>
          <p:cNvPr id="5" name="video chile world cup BAJA R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7821" y="0"/>
            <a:ext cx="3881438" cy="6858000"/>
          </a:xfrm>
          <a:prstGeom prst="rect">
            <a:avLst/>
          </a:prstGeom>
        </p:spPr>
      </p:pic>
    </p:spTree>
    <p:extLst>
      <p:ext uri="{BB962C8B-B14F-4D97-AF65-F5344CB8AC3E}">
        <p14:creationId xmlns:p14="http://schemas.microsoft.com/office/powerpoint/2010/main" val="511059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57175" y="300038"/>
            <a:ext cx="2728913" cy="2585323"/>
          </a:xfrm>
          <a:prstGeom prst="rect">
            <a:avLst/>
          </a:prstGeom>
          <a:noFill/>
        </p:spPr>
        <p:txBody>
          <a:bodyPr wrap="square" rtlCol="0">
            <a:spAutoFit/>
          </a:bodyPr>
          <a:lstStyle/>
          <a:p>
            <a:r>
              <a:rPr lang="es-ES_tradnl" dirty="0" smtClean="0"/>
              <a:t>NOTA EN DIARIO EL RANCAGÜINO</a:t>
            </a:r>
          </a:p>
          <a:p>
            <a:endParaRPr lang="es-ES_tradnl" dirty="0"/>
          </a:p>
          <a:p>
            <a:r>
              <a:rPr lang="es-ES_tradnl" dirty="0" smtClean="0"/>
              <a:t>18 ABRIL 2024</a:t>
            </a:r>
          </a:p>
          <a:p>
            <a:endParaRPr lang="es-ES_tradnl" dirty="0"/>
          </a:p>
          <a:p>
            <a:r>
              <a:rPr lang="es-ES_tradnl" dirty="0" smtClean="0"/>
              <a:t>https://</a:t>
            </a:r>
            <a:r>
              <a:rPr lang="es-ES_tradnl" dirty="0" err="1" smtClean="0"/>
              <a:t>www.elrancaguino.cl</a:t>
            </a:r>
            <a:r>
              <a:rPr lang="es-ES_tradnl" dirty="0" smtClean="0"/>
              <a:t>/2024/04/18/campeonato-mundial-de-windsurf-en-chile-chile-</a:t>
            </a:r>
            <a:r>
              <a:rPr lang="es-ES_tradnl" dirty="0" err="1" smtClean="0"/>
              <a:t>world</a:t>
            </a:r>
            <a:r>
              <a:rPr lang="es-ES_tradnl" dirty="0" smtClean="0"/>
              <a:t>-cup/</a:t>
            </a:r>
            <a:endParaRPr lang="es-ES_tradnl" dirty="0"/>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9925" y="0"/>
            <a:ext cx="5486400" cy="6858000"/>
          </a:xfrm>
          <a:prstGeom prst="rect">
            <a:avLst/>
          </a:prstGeom>
        </p:spPr>
      </p:pic>
    </p:spTree>
    <p:extLst>
      <p:ext uri="{BB962C8B-B14F-4D97-AF65-F5344CB8AC3E}">
        <p14:creationId xmlns:p14="http://schemas.microsoft.com/office/powerpoint/2010/main" val="798139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8140" y="1021080"/>
            <a:ext cx="3619500" cy="923330"/>
          </a:xfrm>
          <a:prstGeom prst="rect">
            <a:avLst/>
          </a:prstGeom>
          <a:noFill/>
        </p:spPr>
        <p:txBody>
          <a:bodyPr wrap="square" rtlCol="0">
            <a:spAutoFit/>
          </a:bodyPr>
          <a:lstStyle/>
          <a:p>
            <a:r>
              <a:rPr lang="es-ES_tradnl" dirty="0" smtClean="0"/>
              <a:t>TALLERES GRATUITOS DE WINDSURF Y SUP PARA JÓVENES DEL LICEO PABLO NERUDA</a:t>
            </a:r>
            <a:endParaRPr lang="es-ES_tradnl" dirty="0"/>
          </a:p>
        </p:txBody>
      </p:sp>
      <p:pic>
        <p:nvPicPr>
          <p:cNvPr id="5" name="VIDEO-2024-07-01-12-50-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21150" y="0"/>
            <a:ext cx="3881438" cy="6858000"/>
          </a:xfrm>
          <a:prstGeom prst="rect">
            <a:avLst/>
          </a:prstGeom>
        </p:spPr>
      </p:pic>
    </p:spTree>
    <p:extLst>
      <p:ext uri="{BB962C8B-B14F-4D97-AF65-F5344CB8AC3E}">
        <p14:creationId xmlns:p14="http://schemas.microsoft.com/office/powerpoint/2010/main" val="1498170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a:xfrm>
          <a:off x="0" y="0"/>
          <a:ext cx="0" cy="0"/>
          <a:chOff x="0" y="0"/>
          <a:chExt cx="0" cy="0"/>
        </a:xfrm>
      </p:grpSpPr>
      <p:sp>
        <p:nvSpPr>
          <p:cNvPr id="6" name="Rectángulo 5"/>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accent6">
                  <a:lumMod val="75000"/>
                </a:schemeClr>
              </a:solidFill>
            </a:endParaRPr>
          </a:p>
        </p:txBody>
      </p:sp>
      <p:sp>
        <p:nvSpPr>
          <p:cNvPr id="7" name="Rectángulo 6"/>
          <p:cNvSpPr/>
          <p:nvPr/>
        </p:nvSpPr>
        <p:spPr>
          <a:xfrm>
            <a:off x="677517" y="381103"/>
            <a:ext cx="10836965" cy="6095793"/>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ángulo 3"/>
          <p:cNvSpPr/>
          <p:nvPr/>
        </p:nvSpPr>
        <p:spPr>
          <a:xfrm>
            <a:off x="1428825" y="628092"/>
            <a:ext cx="9033164" cy="6309420"/>
          </a:xfrm>
          <a:prstGeom prst="rect">
            <a:avLst/>
          </a:prstGeom>
        </p:spPr>
        <p:txBody>
          <a:bodyPr wrap="square">
            <a:spAutoFit/>
          </a:bodyPr>
          <a:lstStyle/>
          <a:p>
            <a:pPr algn="ctr"/>
            <a:r>
              <a:rPr lang="es-ES_tradnl" sz="3200" dirty="0">
                <a:solidFill>
                  <a:srgbClr val="002060"/>
                </a:solidFill>
                <a:latin typeface="Calibri" charset="0"/>
              </a:rPr>
              <a:t>P</a:t>
            </a:r>
            <a:r>
              <a:rPr lang="es-ES_tradnl" sz="3200" dirty="0" smtClean="0">
                <a:solidFill>
                  <a:srgbClr val="002060"/>
                </a:solidFill>
                <a:effectLst/>
                <a:latin typeface="Calibri" charset="0"/>
              </a:rPr>
              <a:t>royecto realizado a al fecha: </a:t>
            </a:r>
          </a:p>
          <a:p>
            <a:pPr algn="ctr"/>
            <a:endParaRPr lang="es-ES_tradnl" sz="4000" b="1" dirty="0" smtClean="0">
              <a:effectLst/>
              <a:latin typeface="Calibri" charset="0"/>
            </a:endParaRPr>
          </a:p>
          <a:p>
            <a:pPr algn="ctr"/>
            <a:r>
              <a:rPr lang="es-ES_tradnl" sz="4000" b="1" dirty="0" smtClean="0">
                <a:solidFill>
                  <a:srgbClr val="941100"/>
                </a:solidFill>
                <a:effectLst/>
                <a:latin typeface="Calibri" charset="0"/>
              </a:rPr>
              <a:t> -CHILE WORLD CUP-</a:t>
            </a:r>
          </a:p>
          <a:p>
            <a:pPr algn="ctr"/>
            <a:r>
              <a:rPr lang="es-ES_tradnl" sz="3600" dirty="0" smtClean="0">
                <a:solidFill>
                  <a:srgbClr val="002060"/>
                </a:solidFill>
                <a:latin typeface="Calibri" charset="0"/>
              </a:rPr>
              <a:t>C</a:t>
            </a:r>
            <a:r>
              <a:rPr lang="es-ES_tradnl" sz="3600" dirty="0" smtClean="0">
                <a:solidFill>
                  <a:srgbClr val="002060"/>
                </a:solidFill>
                <a:effectLst/>
                <a:latin typeface="Calibri" charset="0"/>
              </a:rPr>
              <a:t>ampeonato </a:t>
            </a:r>
            <a:r>
              <a:rPr lang="es-ES_tradnl" sz="3600" dirty="0">
                <a:solidFill>
                  <a:srgbClr val="002060"/>
                </a:solidFill>
                <a:latin typeface="Calibri" charset="0"/>
              </a:rPr>
              <a:t>I</a:t>
            </a:r>
            <a:r>
              <a:rPr lang="es-ES_tradnl" sz="3600" dirty="0" smtClean="0">
                <a:solidFill>
                  <a:srgbClr val="002060"/>
                </a:solidFill>
                <a:effectLst/>
                <a:latin typeface="Calibri" charset="0"/>
              </a:rPr>
              <a:t>nternacional de Windsurf </a:t>
            </a:r>
          </a:p>
          <a:p>
            <a:pPr algn="ctr"/>
            <a:endParaRPr lang="es-ES_tradnl" sz="3600" dirty="0" smtClean="0">
              <a:solidFill>
                <a:srgbClr val="002060"/>
              </a:solidFill>
              <a:latin typeface="Calibri" charset="0"/>
            </a:endParaRPr>
          </a:p>
          <a:p>
            <a:pPr algn="ctr"/>
            <a:r>
              <a:rPr lang="es-ES_tradnl" sz="3600" dirty="0" smtClean="0">
                <a:solidFill>
                  <a:srgbClr val="002060"/>
                </a:solidFill>
                <a:latin typeface="Calibri" charset="0"/>
              </a:rPr>
              <a:t>c</a:t>
            </a:r>
            <a:r>
              <a:rPr lang="es-ES_tradnl" sz="3600" dirty="0" smtClean="0">
                <a:solidFill>
                  <a:srgbClr val="002060"/>
                </a:solidFill>
                <a:effectLst/>
                <a:latin typeface="Calibri" charset="0"/>
              </a:rPr>
              <a:t>ategoría 5 estrellas </a:t>
            </a:r>
          </a:p>
          <a:p>
            <a:pPr algn="ctr"/>
            <a:r>
              <a:rPr lang="es-ES_tradnl" sz="3600" dirty="0" smtClean="0">
                <a:solidFill>
                  <a:srgbClr val="941100"/>
                </a:solidFill>
                <a:effectLst/>
                <a:latin typeface="Calibri" charset="0"/>
              </a:rPr>
              <a:t>Matanzas</a:t>
            </a:r>
          </a:p>
          <a:p>
            <a:pPr algn="ctr"/>
            <a:r>
              <a:rPr lang="es-ES_tradnl" sz="3600" dirty="0" smtClean="0">
                <a:solidFill>
                  <a:srgbClr val="002060"/>
                </a:solidFill>
                <a:effectLst/>
                <a:latin typeface="Calibri" charset="0"/>
              </a:rPr>
              <a:t> comuna de Navidad</a:t>
            </a:r>
          </a:p>
          <a:p>
            <a:pPr algn="ctr"/>
            <a:endParaRPr lang="es-ES_tradnl" sz="3600" dirty="0" smtClean="0">
              <a:solidFill>
                <a:srgbClr val="941100"/>
              </a:solidFill>
              <a:effectLst/>
              <a:latin typeface="Calibri" charset="0"/>
            </a:endParaRPr>
          </a:p>
          <a:p>
            <a:pPr algn="ctr"/>
            <a:r>
              <a:rPr lang="es-ES_tradnl" sz="3600" dirty="0" smtClean="0">
                <a:solidFill>
                  <a:srgbClr val="941100"/>
                </a:solidFill>
                <a:effectLst/>
                <a:latin typeface="Calibri" charset="0"/>
              </a:rPr>
              <a:t>-1º </a:t>
            </a:r>
            <a:r>
              <a:rPr lang="es-ES_tradnl" sz="3600" dirty="0" smtClean="0">
                <a:solidFill>
                  <a:srgbClr val="941100"/>
                </a:solidFill>
                <a:latin typeface="Calibri" charset="0"/>
              </a:rPr>
              <a:t>al</a:t>
            </a:r>
            <a:r>
              <a:rPr lang="es-ES_tradnl" sz="3600" dirty="0" smtClean="0">
                <a:solidFill>
                  <a:srgbClr val="941100"/>
                </a:solidFill>
                <a:effectLst/>
                <a:latin typeface="Calibri" charset="0"/>
              </a:rPr>
              <a:t> 12 de abril de 2024-</a:t>
            </a:r>
          </a:p>
          <a:p>
            <a:pPr algn="ctr"/>
            <a:r>
              <a:rPr lang="es-ES_tradnl" sz="4000" dirty="0" smtClean="0">
                <a:effectLst/>
                <a:latin typeface="Calibri" charset="0"/>
              </a:rPr>
              <a:t> </a:t>
            </a:r>
            <a:endParaRPr lang="es-ES_tradnl" sz="4000" dirty="0"/>
          </a:p>
        </p:txBody>
      </p:sp>
    </p:spTree>
    <p:extLst>
      <p:ext uri="{BB962C8B-B14F-4D97-AF65-F5344CB8AC3E}">
        <p14:creationId xmlns:p14="http://schemas.microsoft.com/office/powerpoint/2010/main" val="21396409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
            <a:ext cx="12220492" cy="6876063"/>
          </a:xfrm>
          <a:prstGeom prst="rect">
            <a:avLst/>
          </a:prstGeom>
        </p:spPr>
      </p:pic>
      <p:sp>
        <p:nvSpPr>
          <p:cNvPr id="3" name="CuadroTexto 2"/>
          <p:cNvSpPr txBox="1"/>
          <p:nvPr/>
        </p:nvSpPr>
        <p:spPr>
          <a:xfrm>
            <a:off x="4277360" y="84665"/>
            <a:ext cx="6324600" cy="369332"/>
          </a:xfrm>
          <a:prstGeom prst="rect">
            <a:avLst/>
          </a:prstGeom>
          <a:noFill/>
        </p:spPr>
        <p:txBody>
          <a:bodyPr wrap="square" rtlCol="0">
            <a:spAutoFit/>
          </a:bodyPr>
          <a:lstStyle/>
          <a:p>
            <a:r>
              <a:rPr lang="es-ES_tradnl" smtClean="0"/>
              <a:t>Día inaugural del campeonato</a:t>
            </a:r>
            <a:endParaRPr lang="es-ES_tradnl"/>
          </a:p>
        </p:txBody>
      </p:sp>
    </p:spTree>
    <p:extLst>
      <p:ext uri="{BB962C8B-B14F-4D97-AF65-F5344CB8AC3E}">
        <p14:creationId xmlns:p14="http://schemas.microsoft.com/office/powerpoint/2010/main" val="1539755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269796" y="174853"/>
            <a:ext cx="5938157" cy="461665"/>
          </a:xfrm>
          <a:prstGeom prst="rect">
            <a:avLst/>
          </a:prstGeom>
          <a:noFill/>
        </p:spPr>
        <p:txBody>
          <a:bodyPr wrap="square" rtlCol="0">
            <a:spAutoFit/>
          </a:bodyPr>
          <a:lstStyle/>
          <a:p>
            <a:r>
              <a:rPr lang="es-ES_tradnl" sz="2400" dirty="0" smtClean="0"/>
              <a:t>Ceremonia </a:t>
            </a:r>
            <a:r>
              <a:rPr lang="es-ES_tradnl" sz="2400" smtClean="0"/>
              <a:t>de apertura </a:t>
            </a:r>
            <a:r>
              <a:rPr lang="es-ES_tradnl" sz="2400" dirty="0" smtClean="0"/>
              <a:t>CHILE WORLD CUP</a:t>
            </a:r>
            <a:endParaRPr lang="es-ES_tradnl" sz="2400" dirty="0"/>
          </a:p>
        </p:txBody>
      </p:sp>
      <p:pic>
        <p:nvPicPr>
          <p:cNvPr id="6" name="Imagen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9299" y="799803"/>
            <a:ext cx="8439150" cy="5626100"/>
          </a:xfrm>
          <a:prstGeom prst="rect">
            <a:avLst/>
          </a:prstGeom>
        </p:spPr>
      </p:pic>
    </p:spTree>
    <p:extLst>
      <p:ext uri="{BB962C8B-B14F-4D97-AF65-F5344CB8AC3E}">
        <p14:creationId xmlns:p14="http://schemas.microsoft.com/office/powerpoint/2010/main" val="234099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425362" y="433388"/>
            <a:ext cx="9341275" cy="369332"/>
          </a:xfrm>
          <a:prstGeom prst="rect">
            <a:avLst/>
          </a:prstGeom>
          <a:noFill/>
        </p:spPr>
        <p:txBody>
          <a:bodyPr wrap="none" rtlCol="0">
            <a:spAutoFit/>
          </a:bodyPr>
          <a:lstStyle/>
          <a:p>
            <a:r>
              <a:rPr lang="es-ES_tradnl" dirty="0" smtClean="0"/>
              <a:t>REPRESENTANTES INSTITUCIONES Y ORGANIZACIONES  A CARGO DEL PROYECTO + COMPETIDORES</a:t>
            </a:r>
            <a:endParaRPr lang="es-ES_tradnl" dirty="0"/>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6456" y="1143000"/>
            <a:ext cx="7939088" cy="5292725"/>
          </a:xfrm>
          <a:prstGeom prst="rect">
            <a:avLst/>
          </a:prstGeom>
        </p:spPr>
      </p:pic>
    </p:spTree>
    <p:extLst>
      <p:ext uri="{BB962C8B-B14F-4D97-AF65-F5344CB8AC3E}">
        <p14:creationId xmlns:p14="http://schemas.microsoft.com/office/powerpoint/2010/main" val="3178686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1851" y="3586378"/>
            <a:ext cx="4629150" cy="3089186"/>
          </a:xfrm>
          <a:prstGeom prst="rect">
            <a:avLst/>
          </a:prstGeom>
        </p:spPr>
      </p:pic>
      <p:pic>
        <p:nvPicPr>
          <p:cNvPr id="11" name="Imagen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883" y="188259"/>
            <a:ext cx="4856256" cy="3240741"/>
          </a:xfrm>
          <a:prstGeom prst="rect">
            <a:avLst/>
          </a:prstGeom>
        </p:spPr>
      </p:pic>
      <p:pic>
        <p:nvPicPr>
          <p:cNvPr id="13" name="Imagen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2722" y="188258"/>
            <a:ext cx="4861112" cy="3240741"/>
          </a:xfrm>
          <a:prstGeom prst="rect">
            <a:avLst/>
          </a:prstGeom>
        </p:spPr>
      </p:pic>
      <p:pic>
        <p:nvPicPr>
          <p:cNvPr id="14" name="Imagen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7592" y="5175592"/>
            <a:ext cx="2249956" cy="1499971"/>
          </a:xfrm>
          <a:prstGeom prst="rect">
            <a:avLst/>
          </a:prstGeom>
        </p:spPr>
      </p:pic>
      <p:pic>
        <p:nvPicPr>
          <p:cNvPr id="15" name="Imagen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7992" y="5175592"/>
            <a:ext cx="2247709" cy="1499972"/>
          </a:xfrm>
          <a:prstGeom prst="rect">
            <a:avLst/>
          </a:prstGeom>
        </p:spPr>
      </p:pic>
      <p:pic>
        <p:nvPicPr>
          <p:cNvPr id="16" name="Imagen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9883" y="5175592"/>
            <a:ext cx="2247709" cy="1499971"/>
          </a:xfrm>
          <a:prstGeom prst="rect">
            <a:avLst/>
          </a:prstGeom>
        </p:spPr>
      </p:pic>
      <p:pic>
        <p:nvPicPr>
          <p:cNvPr id="17" name="Imagen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37708" y="0"/>
            <a:ext cx="2286000" cy="3429000"/>
          </a:xfrm>
          <a:prstGeom prst="rect">
            <a:avLst/>
          </a:prstGeom>
        </p:spPr>
      </p:pic>
      <p:sp>
        <p:nvSpPr>
          <p:cNvPr id="18" name="CuadroTexto 17"/>
          <p:cNvSpPr txBox="1"/>
          <p:nvPr/>
        </p:nvSpPr>
        <p:spPr>
          <a:xfrm>
            <a:off x="189883" y="3488406"/>
            <a:ext cx="4856256" cy="923330"/>
          </a:xfrm>
          <a:prstGeom prst="rect">
            <a:avLst/>
          </a:prstGeom>
          <a:noFill/>
        </p:spPr>
        <p:txBody>
          <a:bodyPr wrap="square" rtlCol="0">
            <a:spAutoFit/>
          </a:bodyPr>
          <a:lstStyle/>
          <a:p>
            <a:r>
              <a:rPr lang="es-ES_tradnl" dirty="0" smtClean="0"/>
              <a:t>Alcalde de Navidad junto al gobernador de la región de O´Higgins y a los organizadores del evento cortando la cinta inaugural el 1º de abril</a:t>
            </a:r>
            <a:endParaRPr lang="es-ES_tradnl" dirty="0"/>
          </a:p>
        </p:txBody>
      </p:sp>
    </p:spTree>
    <p:extLst>
      <p:ext uri="{BB962C8B-B14F-4D97-AF65-F5344CB8AC3E}">
        <p14:creationId xmlns:p14="http://schemas.microsoft.com/office/powerpoint/2010/main" val="1776485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7189" y="3935185"/>
            <a:ext cx="3543300" cy="2362200"/>
          </a:xfrm>
          <a:prstGeom prst="rect">
            <a:avLst/>
          </a:prstGeom>
        </p:spPr>
      </p:pic>
      <p:pic>
        <p:nvPicPr>
          <p:cNvPr id="13" name="Imagen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571" y="3935185"/>
            <a:ext cx="3543300" cy="2362200"/>
          </a:xfrm>
          <a:prstGeom prst="rect">
            <a:avLst/>
          </a:prstGeom>
        </p:spPr>
      </p:pic>
      <p:pic>
        <p:nvPicPr>
          <p:cNvPr id="14" name="Imagen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9880" y="1335070"/>
            <a:ext cx="3543300" cy="2362200"/>
          </a:xfrm>
          <a:prstGeom prst="rect">
            <a:avLst/>
          </a:prstGeom>
        </p:spPr>
      </p:pic>
      <p:pic>
        <p:nvPicPr>
          <p:cNvPr id="15" name="Imagen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571" y="1335070"/>
            <a:ext cx="3543300" cy="2362200"/>
          </a:xfrm>
          <a:prstGeom prst="rect">
            <a:avLst/>
          </a:prstGeom>
        </p:spPr>
      </p:pic>
      <p:pic>
        <p:nvPicPr>
          <p:cNvPr id="19" name="Imagen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7189" y="1335070"/>
            <a:ext cx="3543300" cy="2362200"/>
          </a:xfrm>
          <a:prstGeom prst="rect">
            <a:avLst/>
          </a:prstGeom>
        </p:spPr>
      </p:pic>
      <p:pic>
        <p:nvPicPr>
          <p:cNvPr id="20" name="Imagen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9880" y="3935185"/>
            <a:ext cx="3543300" cy="2362200"/>
          </a:xfrm>
          <a:prstGeom prst="rect">
            <a:avLst/>
          </a:prstGeom>
        </p:spPr>
      </p:pic>
      <p:sp>
        <p:nvSpPr>
          <p:cNvPr id="21" name="CuadroTexto 20"/>
          <p:cNvSpPr txBox="1"/>
          <p:nvPr/>
        </p:nvSpPr>
        <p:spPr>
          <a:xfrm>
            <a:off x="242571" y="338950"/>
            <a:ext cx="11297918" cy="584775"/>
          </a:xfrm>
          <a:prstGeom prst="rect">
            <a:avLst/>
          </a:prstGeom>
          <a:noFill/>
        </p:spPr>
        <p:txBody>
          <a:bodyPr wrap="square" rtlCol="0">
            <a:spAutoFit/>
          </a:bodyPr>
          <a:lstStyle/>
          <a:p>
            <a:r>
              <a:rPr lang="es-ES_tradnl" sz="1600" b="1" dirty="0" smtClean="0"/>
              <a:t>VISITA DEPORTISTAS PROFESIONALES EXTRANJEROS Y NACIONALES </a:t>
            </a:r>
          </a:p>
          <a:p>
            <a:r>
              <a:rPr lang="es-ES_tradnl" sz="1600" dirty="0" smtClean="0"/>
              <a:t>A ESTABLECIMIENTOS EDUCACIONALES DE LA COMUNA</a:t>
            </a:r>
            <a:endParaRPr lang="es-ES_tradnl" sz="1600" dirty="0"/>
          </a:p>
        </p:txBody>
      </p:sp>
    </p:spTree>
    <p:extLst>
      <p:ext uri="{BB962C8B-B14F-4D97-AF65-F5344CB8AC3E}">
        <p14:creationId xmlns:p14="http://schemas.microsoft.com/office/powerpoint/2010/main" val="314715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50" y="3429000"/>
            <a:ext cx="4781550" cy="3187700"/>
          </a:xfrm>
          <a:prstGeom prst="rect">
            <a:avLst/>
          </a:prstGeom>
        </p:spPr>
      </p:pic>
      <p:pic>
        <p:nvPicPr>
          <p:cNvPr id="10" name="Imagen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1775" y="237490"/>
            <a:ext cx="4558665" cy="3039110"/>
          </a:xfrm>
          <a:prstGeom prst="rect">
            <a:avLst/>
          </a:prstGeom>
        </p:spPr>
      </p:pic>
      <p:pic>
        <p:nvPicPr>
          <p:cNvPr id="11" name="Imagen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775" y="3581400"/>
            <a:ext cx="4558665" cy="3039110"/>
          </a:xfrm>
          <a:prstGeom prst="rect">
            <a:avLst/>
          </a:prstGeom>
        </p:spPr>
      </p:pic>
      <p:sp>
        <p:nvSpPr>
          <p:cNvPr id="12" name="CuadroTexto 11"/>
          <p:cNvSpPr txBox="1"/>
          <p:nvPr/>
        </p:nvSpPr>
        <p:spPr>
          <a:xfrm>
            <a:off x="609600" y="602883"/>
            <a:ext cx="5124450" cy="2308324"/>
          </a:xfrm>
          <a:prstGeom prst="rect">
            <a:avLst/>
          </a:prstGeom>
          <a:noFill/>
        </p:spPr>
        <p:txBody>
          <a:bodyPr wrap="square" rtlCol="0">
            <a:spAutoFit/>
          </a:bodyPr>
          <a:lstStyle/>
          <a:p>
            <a:r>
              <a:rPr lang="es-ES_tradnl" b="1" dirty="0" smtClean="0"/>
              <a:t>TALLERES DE LIMPIEZA Y CHARLAS MEDIOAMBIENTALES  </a:t>
            </a:r>
          </a:p>
          <a:p>
            <a:r>
              <a:rPr lang="es-ES_tradnl" dirty="0" smtClean="0"/>
              <a:t>PARA JÓVENES DE DIVERSOS ESTABLECIMIENTOS EDUCACIONALES DE LA COMUNA</a:t>
            </a:r>
          </a:p>
          <a:p>
            <a:r>
              <a:rPr lang="es-ES_tradnl" dirty="0" smtClean="0"/>
              <a:t>ORGANIZADOS EN CONJUNTO CON EL DEPARTAMENTO DE BORDE COSTERO DE LA I.MUNICIPALIDAD DE NAVIDAD Y FUNDACIÓN OLAS CHILENAS</a:t>
            </a:r>
            <a:endParaRPr lang="es-ES_tradnl" dirty="0"/>
          </a:p>
        </p:txBody>
      </p:sp>
    </p:spTree>
    <p:extLst>
      <p:ext uri="{BB962C8B-B14F-4D97-AF65-F5344CB8AC3E}">
        <p14:creationId xmlns:p14="http://schemas.microsoft.com/office/powerpoint/2010/main" val="162967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3343" y="837904"/>
            <a:ext cx="2785773" cy="3605118"/>
          </a:xfrm>
          <a:prstGeom prst="rect">
            <a:avLst/>
          </a:prstGeom>
        </p:spPr>
      </p:pic>
      <p:pic>
        <p:nvPicPr>
          <p:cNvPr id="7" name="Imagen 6"/>
          <p:cNvPicPr>
            <a:picLocks noChangeAspect="1"/>
          </p:cNvPicPr>
          <p:nvPr/>
        </p:nvPicPr>
        <p:blipFill rotWithShape="1">
          <a:blip r:embed="rId3" cstate="email">
            <a:extLst>
              <a:ext uri="{28A0092B-C50C-407E-A947-70E740481C1C}">
                <a14:useLocalDpi xmlns:a14="http://schemas.microsoft.com/office/drawing/2010/main"/>
              </a:ext>
            </a:extLst>
          </a:blip>
          <a:srcRect b="25000"/>
          <a:stretch/>
        </p:blipFill>
        <p:spPr>
          <a:xfrm>
            <a:off x="309941" y="3977404"/>
            <a:ext cx="2547560" cy="2703840"/>
          </a:xfrm>
          <a:prstGeom prst="rect">
            <a:avLst/>
          </a:prstGeom>
        </p:spPr>
      </p:pic>
      <p:pic>
        <p:nvPicPr>
          <p:cNvPr id="9" name="Imagen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5869" y="671235"/>
            <a:ext cx="2708391" cy="3605119"/>
          </a:xfrm>
          <a:prstGeom prst="rect">
            <a:avLst/>
          </a:prstGeom>
        </p:spPr>
      </p:pic>
      <p:pic>
        <p:nvPicPr>
          <p:cNvPr id="10" name="Imagen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047" y="671236"/>
            <a:ext cx="2708391" cy="3605119"/>
          </a:xfrm>
          <a:prstGeom prst="rect">
            <a:avLst/>
          </a:prstGeom>
        </p:spPr>
      </p:pic>
      <p:pic>
        <p:nvPicPr>
          <p:cNvPr id="11" name="Imagen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45389" y="1016491"/>
            <a:ext cx="923497" cy="3605118"/>
          </a:xfrm>
          <a:prstGeom prst="rect">
            <a:avLst/>
          </a:prstGeom>
        </p:spPr>
      </p:pic>
      <p:sp>
        <p:nvSpPr>
          <p:cNvPr id="12" name="CuadroTexto 11"/>
          <p:cNvSpPr txBox="1"/>
          <p:nvPr/>
        </p:nvSpPr>
        <p:spPr>
          <a:xfrm>
            <a:off x="571500" y="146957"/>
            <a:ext cx="10197386" cy="369332"/>
          </a:xfrm>
          <a:prstGeom prst="rect">
            <a:avLst/>
          </a:prstGeom>
          <a:noFill/>
        </p:spPr>
        <p:txBody>
          <a:bodyPr wrap="square" rtlCol="0">
            <a:spAutoFit/>
          </a:bodyPr>
          <a:lstStyle/>
          <a:p>
            <a:r>
              <a:rPr lang="es-ES_tradnl" dirty="0" smtClean="0"/>
              <a:t>FACTURAS Y BOLETA SERVICIOS FINANCIADOS POR FONDO 8% GORE O´HIGGINS</a:t>
            </a:r>
            <a:endParaRPr lang="es-ES_tradnl" dirty="0"/>
          </a:p>
        </p:txBody>
      </p:sp>
    </p:spTree>
    <p:extLst>
      <p:ext uri="{BB962C8B-B14F-4D97-AF65-F5344CB8AC3E}">
        <p14:creationId xmlns:p14="http://schemas.microsoft.com/office/powerpoint/2010/main" val="488092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768" y="-119615"/>
            <a:ext cx="4516758" cy="6012223"/>
          </a:xfrm>
          <a:prstGeom prst="rect">
            <a:avLst/>
          </a:prstGeom>
        </p:spPr>
      </p:pic>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b="36363"/>
          <a:stretch/>
        </p:blipFill>
        <p:spPr>
          <a:xfrm>
            <a:off x="1069655" y="3350536"/>
            <a:ext cx="4030983" cy="3414478"/>
          </a:xfrm>
          <a:prstGeom prst="rect">
            <a:avLst/>
          </a:prstGeom>
        </p:spPr>
      </p:pic>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8644" y="-119615"/>
            <a:ext cx="3420478" cy="4552973"/>
          </a:xfrm>
          <a:prstGeom prst="rect">
            <a:avLst/>
          </a:prstGeom>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8644" y="3600450"/>
            <a:ext cx="3854743" cy="2914650"/>
          </a:xfrm>
          <a:prstGeom prst="rect">
            <a:avLst/>
          </a:prstGeom>
        </p:spPr>
      </p:pic>
    </p:spTree>
    <p:extLst>
      <p:ext uri="{BB962C8B-B14F-4D97-AF65-F5344CB8AC3E}">
        <p14:creationId xmlns:p14="http://schemas.microsoft.com/office/powerpoint/2010/main" val="304896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186" y="0"/>
            <a:ext cx="7403232" cy="4669971"/>
          </a:xfrm>
          <a:prstGeom prst="rect">
            <a:avLst/>
          </a:prstGeom>
        </p:spPr>
      </p:pic>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3626097"/>
            <a:ext cx="5633357" cy="3231903"/>
          </a:xfrm>
          <a:prstGeom prst="rect">
            <a:avLst/>
          </a:prstGeom>
        </p:spPr>
      </p:pic>
      <p:sp>
        <p:nvSpPr>
          <p:cNvPr id="4" name="CuadroTexto 3"/>
          <p:cNvSpPr txBox="1"/>
          <p:nvPr/>
        </p:nvSpPr>
        <p:spPr>
          <a:xfrm>
            <a:off x="125186" y="4914900"/>
            <a:ext cx="5970814" cy="923330"/>
          </a:xfrm>
          <a:prstGeom prst="rect">
            <a:avLst/>
          </a:prstGeom>
          <a:noFill/>
        </p:spPr>
        <p:txBody>
          <a:bodyPr wrap="square" rtlCol="0">
            <a:spAutoFit/>
          </a:bodyPr>
          <a:lstStyle/>
          <a:p>
            <a:r>
              <a:rPr lang="es-ES_tradnl" dirty="0" smtClean="0"/>
              <a:t>PÁGINA WEB DE LA FUNDACION OLAS CHILENAS:</a:t>
            </a:r>
          </a:p>
          <a:p>
            <a:endParaRPr lang="es-ES_tradnl" dirty="0"/>
          </a:p>
          <a:p>
            <a:r>
              <a:rPr lang="es-ES_tradnl" dirty="0" err="1" smtClean="0"/>
              <a:t>www.olaschilenas.cl</a:t>
            </a:r>
            <a:endParaRPr lang="es-ES_tradnl" dirty="0"/>
          </a:p>
        </p:txBody>
      </p:sp>
    </p:spTree>
    <p:extLst>
      <p:ext uri="{BB962C8B-B14F-4D97-AF65-F5344CB8AC3E}">
        <p14:creationId xmlns:p14="http://schemas.microsoft.com/office/powerpoint/2010/main" val="959679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4" name="Rectángulo 3"/>
          <p:cNvSpPr/>
          <p:nvPr/>
        </p:nvSpPr>
        <p:spPr>
          <a:xfrm>
            <a:off x="1255643" y="706299"/>
            <a:ext cx="9680713" cy="5445401"/>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3200" dirty="0">
              <a:solidFill>
                <a:srgbClr val="941100"/>
              </a:solidFill>
            </a:endParaRPr>
          </a:p>
        </p:txBody>
      </p:sp>
      <p:sp>
        <p:nvSpPr>
          <p:cNvPr id="2" name="Rectángulo 1"/>
          <p:cNvSpPr/>
          <p:nvPr/>
        </p:nvSpPr>
        <p:spPr>
          <a:xfrm>
            <a:off x="3552773" y="2334986"/>
            <a:ext cx="5510993" cy="707886"/>
          </a:xfrm>
          <a:prstGeom prst="rect">
            <a:avLst/>
          </a:prstGeom>
        </p:spPr>
        <p:txBody>
          <a:bodyPr wrap="square">
            <a:spAutoFit/>
          </a:bodyPr>
          <a:lstStyle/>
          <a:p>
            <a:r>
              <a:rPr lang="es-ES_tradnl" sz="4000" dirty="0">
                <a:solidFill>
                  <a:srgbClr val="002060"/>
                </a:solidFill>
              </a:rPr>
              <a:t>DESCRIPCION GENERAL</a:t>
            </a:r>
          </a:p>
        </p:txBody>
      </p:sp>
    </p:spTree>
    <p:extLst>
      <p:ext uri="{BB962C8B-B14F-4D97-AF65-F5344CB8AC3E}">
        <p14:creationId xmlns:p14="http://schemas.microsoft.com/office/powerpoint/2010/main" val="210875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accent6">
                  <a:lumMod val="75000"/>
                </a:schemeClr>
              </a:solidFill>
            </a:endParaRPr>
          </a:p>
        </p:txBody>
      </p:sp>
      <p:sp>
        <p:nvSpPr>
          <p:cNvPr id="4" name="Rectángulo 3"/>
          <p:cNvSpPr/>
          <p:nvPr/>
        </p:nvSpPr>
        <p:spPr>
          <a:xfrm>
            <a:off x="609600" y="342112"/>
            <a:ext cx="10972800" cy="6173775"/>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Rectángulo 1"/>
          <p:cNvSpPr/>
          <p:nvPr/>
        </p:nvSpPr>
        <p:spPr>
          <a:xfrm>
            <a:off x="887896" y="450549"/>
            <a:ext cx="10416208" cy="7786747"/>
          </a:xfrm>
          <a:prstGeom prst="rect">
            <a:avLst/>
          </a:prstGeom>
        </p:spPr>
        <p:txBody>
          <a:bodyPr wrap="square">
            <a:spAutoFit/>
          </a:bodyPr>
          <a:lstStyle/>
          <a:p>
            <a:pPr algn="ctr"/>
            <a:r>
              <a:rPr lang="es-ES_tradnl" sz="3600" b="1" dirty="0">
                <a:solidFill>
                  <a:srgbClr val="002060"/>
                </a:solidFill>
                <a:latin typeface="Calibri" charset="0"/>
              </a:rPr>
              <a:t>P</a:t>
            </a:r>
            <a:r>
              <a:rPr lang="es-ES_tradnl" sz="3600" b="1" dirty="0" smtClean="0">
                <a:solidFill>
                  <a:srgbClr val="002060"/>
                </a:solidFill>
                <a:effectLst/>
                <a:latin typeface="Calibri" charset="0"/>
              </a:rPr>
              <a:t>royecto cofinanciado y organizado en </a:t>
            </a:r>
            <a:r>
              <a:rPr lang="es-ES_tradnl" sz="3600" b="1" dirty="0" err="1" smtClean="0">
                <a:solidFill>
                  <a:srgbClr val="002060"/>
                </a:solidFill>
                <a:effectLst/>
                <a:latin typeface="Calibri" charset="0"/>
              </a:rPr>
              <a:t>colaboración</a:t>
            </a:r>
            <a:r>
              <a:rPr lang="es-ES_tradnl" sz="3600" b="1" dirty="0" smtClean="0">
                <a:solidFill>
                  <a:srgbClr val="002060"/>
                </a:solidFill>
                <a:effectLst/>
                <a:latin typeface="Calibri" charset="0"/>
              </a:rPr>
              <a:t> con fondos </a:t>
            </a:r>
            <a:r>
              <a:rPr lang="es-ES_tradnl" sz="3600" b="1" dirty="0" err="1" smtClean="0">
                <a:solidFill>
                  <a:srgbClr val="002060"/>
                </a:solidFill>
                <a:effectLst/>
                <a:latin typeface="Calibri" charset="0"/>
              </a:rPr>
              <a:t>públicos</a:t>
            </a:r>
            <a:r>
              <a:rPr lang="es-ES_tradnl" sz="3600" b="1" dirty="0" smtClean="0">
                <a:solidFill>
                  <a:srgbClr val="002060"/>
                </a:solidFill>
                <a:effectLst/>
                <a:latin typeface="Calibri" charset="0"/>
              </a:rPr>
              <a:t> y privados:</a:t>
            </a:r>
            <a:r>
              <a:rPr lang="es-ES_tradnl" sz="3600" dirty="0" smtClean="0">
                <a:solidFill>
                  <a:schemeClr val="tx2"/>
                </a:solidFill>
                <a:effectLst/>
                <a:latin typeface="Calibri" charset="0"/>
              </a:rPr>
              <a:t/>
            </a:r>
            <a:br>
              <a:rPr lang="es-ES_tradnl" sz="3600" dirty="0" smtClean="0">
                <a:solidFill>
                  <a:schemeClr val="tx2"/>
                </a:solidFill>
                <a:effectLst/>
                <a:latin typeface="Calibri" charset="0"/>
              </a:rPr>
            </a:br>
            <a:r>
              <a:rPr lang="es-ES_tradnl" sz="3600" dirty="0" smtClean="0">
                <a:solidFill>
                  <a:schemeClr val="tx2"/>
                </a:solidFill>
                <a:effectLst/>
                <a:latin typeface="Calibri" charset="0"/>
              </a:rPr>
              <a:t> </a:t>
            </a:r>
            <a:endParaRPr lang="es-ES_tradnl" sz="3600" dirty="0">
              <a:solidFill>
                <a:schemeClr val="tx2"/>
              </a:solidFill>
              <a:latin typeface="Calibri" charset="0"/>
            </a:endParaRPr>
          </a:p>
          <a:p>
            <a:pPr algn="ctr"/>
            <a:r>
              <a:rPr lang="es-ES_tradnl" sz="2400" dirty="0" smtClean="0">
                <a:solidFill>
                  <a:srgbClr val="941100"/>
                </a:solidFill>
                <a:latin typeface="Calibri" charset="0"/>
              </a:rPr>
              <a:t>-    </a:t>
            </a:r>
            <a:r>
              <a:rPr lang="es-ES_tradnl" sz="2400" b="1" dirty="0" smtClean="0">
                <a:solidFill>
                  <a:srgbClr val="941100"/>
                </a:solidFill>
                <a:latin typeface="Calibri" charset="0"/>
              </a:rPr>
              <a:t>Gobierno y Consejo regional </a:t>
            </a:r>
            <a:r>
              <a:rPr lang="es-ES_tradnl" sz="2400" b="1" dirty="0">
                <a:solidFill>
                  <a:srgbClr val="941100"/>
                </a:solidFill>
                <a:latin typeface="Calibri" charset="0"/>
              </a:rPr>
              <a:t>de la región de O ́</a:t>
            </a:r>
            <a:r>
              <a:rPr lang="es-ES_tradnl" sz="2400" b="1" dirty="0" err="1">
                <a:solidFill>
                  <a:srgbClr val="941100"/>
                </a:solidFill>
                <a:latin typeface="Calibri" charset="0"/>
              </a:rPr>
              <a:t>Higgins</a:t>
            </a:r>
            <a:r>
              <a:rPr lang="es-ES_tradnl" sz="2400" b="1" dirty="0">
                <a:solidFill>
                  <a:srgbClr val="941100"/>
                </a:solidFill>
                <a:latin typeface="Calibri" charset="0"/>
              </a:rPr>
              <a:t> </a:t>
            </a:r>
            <a:r>
              <a:rPr lang="es-ES_tradnl" sz="2400" dirty="0" smtClean="0">
                <a:solidFill>
                  <a:srgbClr val="941100"/>
                </a:solidFill>
                <a:latin typeface="Calibri" charset="0"/>
              </a:rPr>
              <a:t>a través del</a:t>
            </a:r>
            <a:endParaRPr lang="es-ES_tradnl" sz="2400" dirty="0">
              <a:solidFill>
                <a:srgbClr val="941100"/>
              </a:solidFill>
              <a:latin typeface="Calibri" charset="0"/>
            </a:endParaRPr>
          </a:p>
          <a:p>
            <a:pPr algn="ctr"/>
            <a:r>
              <a:rPr lang="es-ES_tradnl" sz="2400" b="1" dirty="0" smtClean="0">
                <a:solidFill>
                  <a:srgbClr val="941100"/>
                </a:solidFill>
                <a:effectLst/>
                <a:latin typeface="Calibri" charset="0"/>
              </a:rPr>
              <a:t>Fondo 8% </a:t>
            </a:r>
            <a:r>
              <a:rPr lang="es-ES_tradnl" sz="2400" dirty="0" smtClean="0">
                <a:solidFill>
                  <a:srgbClr val="941100"/>
                </a:solidFill>
                <a:effectLst/>
                <a:latin typeface="Calibri" charset="0"/>
              </a:rPr>
              <a:t>de </a:t>
            </a:r>
            <a:r>
              <a:rPr lang="es-ES_tradnl" sz="2400" dirty="0" err="1" smtClean="0">
                <a:solidFill>
                  <a:srgbClr val="941100"/>
                </a:solidFill>
                <a:effectLst/>
                <a:latin typeface="Calibri" charset="0"/>
              </a:rPr>
              <a:t>asignación</a:t>
            </a:r>
            <a:r>
              <a:rPr lang="es-ES_tradnl" sz="2400" dirty="0" smtClean="0">
                <a:solidFill>
                  <a:srgbClr val="941100"/>
                </a:solidFill>
                <a:effectLst/>
                <a:latin typeface="Calibri" charset="0"/>
              </a:rPr>
              <a:t> directa 2024</a:t>
            </a:r>
          </a:p>
          <a:p>
            <a:pPr algn="ctr"/>
            <a:endParaRPr lang="es-ES_tradnl" sz="2400" dirty="0" smtClean="0">
              <a:solidFill>
                <a:srgbClr val="941100"/>
              </a:solidFill>
              <a:latin typeface="Calibri" charset="0"/>
            </a:endParaRPr>
          </a:p>
          <a:p>
            <a:pPr marL="342900" indent="-342900" algn="ctr">
              <a:buFontTx/>
              <a:buChar char="-"/>
            </a:pPr>
            <a:r>
              <a:rPr lang="es-ES_tradnl" sz="2400" dirty="0" err="1" smtClean="0">
                <a:solidFill>
                  <a:srgbClr val="941100"/>
                </a:solidFill>
                <a:latin typeface="Calibri" charset="0"/>
              </a:rPr>
              <a:t>O</a:t>
            </a:r>
            <a:r>
              <a:rPr lang="es-ES_tradnl" sz="2400" dirty="0" err="1" smtClean="0">
                <a:solidFill>
                  <a:srgbClr val="941100"/>
                </a:solidFill>
                <a:effectLst/>
                <a:latin typeface="Calibri" charset="0"/>
              </a:rPr>
              <a:t>rganización</a:t>
            </a:r>
            <a:r>
              <a:rPr lang="es-ES_tradnl" sz="2400" dirty="0" smtClean="0">
                <a:solidFill>
                  <a:srgbClr val="941100"/>
                </a:solidFill>
                <a:effectLst/>
                <a:latin typeface="Calibri" charset="0"/>
              </a:rPr>
              <a:t> internacional de Windsurf / International Windsurfing Tour </a:t>
            </a:r>
            <a:r>
              <a:rPr lang="es-ES_tradnl" sz="2400" b="1" dirty="0" smtClean="0">
                <a:solidFill>
                  <a:srgbClr val="941100"/>
                </a:solidFill>
                <a:effectLst/>
                <a:latin typeface="Calibri" charset="0"/>
              </a:rPr>
              <a:t>(IWT) </a:t>
            </a:r>
            <a:r>
              <a:rPr lang="es-ES_tradnl" sz="2400" dirty="0" smtClean="0">
                <a:solidFill>
                  <a:srgbClr val="941100"/>
                </a:solidFill>
                <a:effectLst/>
                <a:latin typeface="Calibri" charset="0"/>
              </a:rPr>
              <a:t>y la Professional </a:t>
            </a:r>
            <a:r>
              <a:rPr lang="es-ES_tradnl" sz="2400" dirty="0" err="1" smtClean="0">
                <a:solidFill>
                  <a:srgbClr val="941100"/>
                </a:solidFill>
                <a:effectLst/>
                <a:latin typeface="Calibri" charset="0"/>
              </a:rPr>
              <a:t>Windsurfers</a:t>
            </a:r>
            <a:r>
              <a:rPr lang="es-ES_tradnl" sz="2400" dirty="0" smtClean="0">
                <a:solidFill>
                  <a:srgbClr val="941100"/>
                </a:solidFill>
                <a:effectLst/>
                <a:latin typeface="Calibri" charset="0"/>
              </a:rPr>
              <a:t> </a:t>
            </a:r>
            <a:r>
              <a:rPr lang="es-ES_tradnl" sz="2400" dirty="0" err="1" smtClean="0">
                <a:solidFill>
                  <a:srgbClr val="941100"/>
                </a:solidFill>
                <a:effectLst/>
                <a:latin typeface="Calibri" charset="0"/>
              </a:rPr>
              <a:t>Association</a:t>
            </a:r>
            <a:r>
              <a:rPr lang="es-ES_tradnl" sz="2400" dirty="0" smtClean="0">
                <a:solidFill>
                  <a:srgbClr val="941100"/>
                </a:solidFill>
                <a:effectLst/>
                <a:latin typeface="Calibri" charset="0"/>
              </a:rPr>
              <a:t> </a:t>
            </a:r>
            <a:r>
              <a:rPr lang="es-ES_tradnl" sz="2400" b="1" dirty="0" smtClean="0">
                <a:solidFill>
                  <a:srgbClr val="941100"/>
                </a:solidFill>
                <a:effectLst/>
                <a:latin typeface="Calibri" charset="0"/>
              </a:rPr>
              <a:t>(PWA)</a:t>
            </a:r>
            <a:r>
              <a:rPr lang="es-ES_tradnl" sz="3200" dirty="0" smtClean="0">
                <a:solidFill>
                  <a:srgbClr val="941100"/>
                </a:solidFill>
                <a:effectLst/>
                <a:latin typeface="Calibri" charset="0"/>
              </a:rPr>
              <a:t/>
            </a:r>
            <a:br>
              <a:rPr lang="es-ES_tradnl" sz="3200" dirty="0" smtClean="0">
                <a:solidFill>
                  <a:srgbClr val="941100"/>
                </a:solidFill>
                <a:effectLst/>
                <a:latin typeface="Calibri" charset="0"/>
              </a:rPr>
            </a:br>
            <a:endParaRPr lang="es-ES_tradnl" sz="3200" dirty="0">
              <a:solidFill>
                <a:srgbClr val="941100"/>
              </a:solidFill>
              <a:latin typeface="Calibri" charset="0"/>
            </a:endParaRPr>
          </a:p>
          <a:p>
            <a:pPr marL="342900" indent="-342900" algn="ctr">
              <a:buFontTx/>
              <a:buChar char="-"/>
            </a:pPr>
            <a:r>
              <a:rPr lang="es-ES_tradnl" sz="2400" b="1" dirty="0" smtClean="0">
                <a:solidFill>
                  <a:srgbClr val="941100"/>
                </a:solidFill>
              </a:rPr>
              <a:t>Municipalidad </a:t>
            </a:r>
            <a:r>
              <a:rPr lang="es-ES_tradnl" sz="2400" b="1" dirty="0">
                <a:solidFill>
                  <a:srgbClr val="941100"/>
                </a:solidFill>
              </a:rPr>
              <a:t>de </a:t>
            </a:r>
            <a:r>
              <a:rPr lang="es-ES_tradnl" sz="2400" b="1" dirty="0" smtClean="0">
                <a:solidFill>
                  <a:srgbClr val="941100"/>
                </a:solidFill>
              </a:rPr>
              <a:t>Navidad </a:t>
            </a:r>
            <a:r>
              <a:rPr lang="es-ES_tradnl" sz="2400" dirty="0" smtClean="0">
                <a:solidFill>
                  <a:srgbClr val="941100"/>
                </a:solidFill>
              </a:rPr>
              <a:t>entregó su patrocinio, auspicio y participación en la organización de casi todas las actividades relacionadas a la iniciativa</a:t>
            </a:r>
          </a:p>
          <a:p>
            <a:pPr marL="342900" indent="-342900" algn="ctr">
              <a:buFontTx/>
              <a:buChar char="-"/>
            </a:pPr>
            <a:r>
              <a:rPr lang="es-ES_tradnl" sz="2400" b="1" dirty="0" err="1" smtClean="0">
                <a:solidFill>
                  <a:srgbClr val="941100"/>
                </a:solidFill>
              </a:rPr>
              <a:t>Conatur</a:t>
            </a:r>
            <a:r>
              <a:rPr lang="es-ES_tradnl" sz="4400" dirty="0" smtClean="0">
                <a:solidFill>
                  <a:srgbClr val="941100"/>
                </a:solidFill>
              </a:rPr>
              <a:t> </a:t>
            </a:r>
            <a:r>
              <a:rPr lang="es-ES_tradnl" sz="2400" dirty="0" smtClean="0">
                <a:solidFill>
                  <a:srgbClr val="941100"/>
                </a:solidFill>
              </a:rPr>
              <a:t>(corporación de turismo y comercio de la comuna de navidad)</a:t>
            </a:r>
            <a:r>
              <a:rPr lang="es-ES_tradnl" sz="2400" dirty="0">
                <a:solidFill>
                  <a:srgbClr val="941100"/>
                </a:solidFill>
              </a:rPr>
              <a:t> también parte del equipo organizativo del certamen</a:t>
            </a:r>
          </a:p>
          <a:p>
            <a:pPr marL="342900" indent="-342900">
              <a:buFontTx/>
              <a:buChar char="-"/>
            </a:pPr>
            <a:endParaRPr lang="es-ES_tradnl" sz="2400" dirty="0">
              <a:solidFill>
                <a:srgbClr val="941100"/>
              </a:solidFill>
            </a:endParaRPr>
          </a:p>
          <a:p>
            <a:endParaRPr lang="es-ES_tradnl" sz="4400" dirty="0">
              <a:solidFill>
                <a:srgbClr val="941100"/>
              </a:solidFill>
            </a:endParaRPr>
          </a:p>
          <a:p>
            <a:endParaRPr lang="es-ES_tradnl" sz="2400" dirty="0">
              <a:solidFill>
                <a:srgbClr val="941100"/>
              </a:solidFill>
            </a:endParaRPr>
          </a:p>
          <a:p>
            <a:pPr algn="ctr"/>
            <a:endParaRPr lang="es-ES_tradnl" sz="3200" dirty="0">
              <a:solidFill>
                <a:srgbClr val="941100"/>
              </a:solidFill>
            </a:endParaRPr>
          </a:p>
        </p:txBody>
      </p:sp>
    </p:spTree>
    <p:extLst>
      <p:ext uri="{BB962C8B-B14F-4D97-AF65-F5344CB8AC3E}">
        <p14:creationId xmlns:p14="http://schemas.microsoft.com/office/powerpoint/2010/main" val="1705689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3" name="Rectángulo 2"/>
          <p:cNvSpPr/>
          <p:nvPr/>
        </p:nvSpPr>
        <p:spPr>
          <a:xfrm>
            <a:off x="1255643" y="706299"/>
            <a:ext cx="9680713" cy="5445401"/>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p:cNvSpPr txBox="1"/>
          <p:nvPr/>
        </p:nvSpPr>
        <p:spPr>
          <a:xfrm>
            <a:off x="1799691" y="2151726"/>
            <a:ext cx="8592616" cy="2554545"/>
          </a:xfrm>
          <a:prstGeom prst="rect">
            <a:avLst/>
          </a:prstGeom>
          <a:noFill/>
        </p:spPr>
        <p:txBody>
          <a:bodyPr wrap="square" rtlCol="0">
            <a:spAutoFit/>
          </a:bodyPr>
          <a:lstStyle/>
          <a:p>
            <a:pPr algn="ctr"/>
            <a:r>
              <a:rPr lang="es-ES_tradnl" sz="3200" dirty="0">
                <a:solidFill>
                  <a:srgbClr val="941100"/>
                </a:solidFill>
              </a:rPr>
              <a:t>Esta </a:t>
            </a:r>
            <a:r>
              <a:rPr lang="es-ES_tradnl" sz="3200" b="1" dirty="0" err="1">
                <a:solidFill>
                  <a:srgbClr val="941100"/>
                </a:solidFill>
              </a:rPr>
              <a:t>unión</a:t>
            </a:r>
            <a:r>
              <a:rPr lang="es-ES_tradnl" sz="3200" b="1" dirty="0">
                <a:solidFill>
                  <a:srgbClr val="941100"/>
                </a:solidFill>
              </a:rPr>
              <a:t> colaborativa </a:t>
            </a:r>
            <a:r>
              <a:rPr lang="es-ES_tradnl" sz="3200" b="1" dirty="0" smtClean="0">
                <a:solidFill>
                  <a:srgbClr val="941100"/>
                </a:solidFill>
              </a:rPr>
              <a:t>público-privado </a:t>
            </a:r>
            <a:r>
              <a:rPr lang="es-ES_tradnl" sz="3200" dirty="0" smtClean="0">
                <a:solidFill>
                  <a:srgbClr val="941100"/>
                </a:solidFill>
              </a:rPr>
              <a:t>entre </a:t>
            </a:r>
            <a:r>
              <a:rPr lang="es-ES_tradnl" sz="3200" dirty="0">
                <a:solidFill>
                  <a:srgbClr val="941100"/>
                </a:solidFill>
              </a:rPr>
              <a:t>instituciones y organizaciones </a:t>
            </a:r>
            <a:r>
              <a:rPr lang="es-ES_tradnl" sz="3200" dirty="0" err="1">
                <a:solidFill>
                  <a:srgbClr val="941100"/>
                </a:solidFill>
              </a:rPr>
              <a:t>permitio</a:t>
            </a:r>
            <a:r>
              <a:rPr lang="es-ES_tradnl" sz="3200" dirty="0">
                <a:solidFill>
                  <a:srgbClr val="941100"/>
                </a:solidFill>
              </a:rPr>
              <a:t>́ desarrollar la </a:t>
            </a:r>
            <a:r>
              <a:rPr lang="es-ES_tradnl" sz="3200" dirty="0" smtClean="0">
                <a:solidFill>
                  <a:srgbClr val="941100"/>
                </a:solidFill>
              </a:rPr>
              <a:t>competencia de windsurf </a:t>
            </a:r>
            <a:r>
              <a:rPr lang="es-ES_tradnl" sz="3200" dirty="0" err="1">
                <a:solidFill>
                  <a:srgbClr val="941100"/>
                </a:solidFill>
              </a:rPr>
              <a:t>más</a:t>
            </a:r>
            <a:r>
              <a:rPr lang="es-ES_tradnl" sz="3200" dirty="0">
                <a:solidFill>
                  <a:srgbClr val="941100"/>
                </a:solidFill>
              </a:rPr>
              <a:t> grande e importante que se ha hecho en Chile. </a:t>
            </a:r>
            <a:endParaRPr lang="es-ES_tradnl" sz="3200" dirty="0" smtClean="0">
              <a:solidFill>
                <a:srgbClr val="941100"/>
              </a:solidFill>
            </a:endParaRPr>
          </a:p>
          <a:p>
            <a:pPr algn="ctr"/>
            <a:endParaRPr lang="es-ES_tradnl" sz="3200" dirty="0"/>
          </a:p>
        </p:txBody>
      </p:sp>
    </p:spTree>
    <p:extLst>
      <p:ext uri="{BB962C8B-B14F-4D97-AF65-F5344CB8AC3E}">
        <p14:creationId xmlns:p14="http://schemas.microsoft.com/office/powerpoint/2010/main" val="602103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5" name="Rectángulo 4"/>
          <p:cNvSpPr/>
          <p:nvPr/>
        </p:nvSpPr>
        <p:spPr>
          <a:xfrm>
            <a:off x="1255643" y="706299"/>
            <a:ext cx="9680713" cy="5445401"/>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200" dirty="0" smtClean="0">
                <a:solidFill>
                  <a:srgbClr val="941100"/>
                </a:solidFill>
              </a:rPr>
              <a:t>Convocó a </a:t>
            </a:r>
            <a:r>
              <a:rPr lang="es-ES_tradnl" sz="3200" dirty="0" err="1" smtClean="0">
                <a:solidFill>
                  <a:srgbClr val="941100"/>
                </a:solidFill>
              </a:rPr>
              <a:t>más</a:t>
            </a:r>
            <a:r>
              <a:rPr lang="es-ES_tradnl" sz="3200" dirty="0" smtClean="0">
                <a:solidFill>
                  <a:srgbClr val="941100"/>
                </a:solidFill>
              </a:rPr>
              <a:t> de 100 deportistas de Chile y el mundo, ya que su </a:t>
            </a:r>
            <a:r>
              <a:rPr lang="es-ES_tradnl" sz="3200" dirty="0" err="1" smtClean="0">
                <a:solidFill>
                  <a:srgbClr val="941100"/>
                </a:solidFill>
              </a:rPr>
              <a:t>categoría</a:t>
            </a:r>
            <a:r>
              <a:rPr lang="es-ES_tradnl" sz="3200" dirty="0" smtClean="0">
                <a:solidFill>
                  <a:srgbClr val="941100"/>
                </a:solidFill>
              </a:rPr>
              <a:t> 5 estrellas entrega puntos para el circuito mundial. </a:t>
            </a:r>
            <a:endParaRPr lang="es-ES_tradnl" sz="3200" dirty="0">
              <a:solidFill>
                <a:srgbClr val="941100"/>
              </a:solidFill>
            </a:endParaRPr>
          </a:p>
        </p:txBody>
      </p:sp>
    </p:spTree>
    <p:extLst>
      <p:ext uri="{BB962C8B-B14F-4D97-AF65-F5344CB8AC3E}">
        <p14:creationId xmlns:p14="http://schemas.microsoft.com/office/powerpoint/2010/main" val="756639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3" name="Rectángulo 2"/>
          <p:cNvSpPr/>
          <p:nvPr/>
        </p:nvSpPr>
        <p:spPr>
          <a:xfrm>
            <a:off x="800100" y="620486"/>
            <a:ext cx="10564585" cy="5666013"/>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p:cNvSpPr txBox="1"/>
          <p:nvPr/>
        </p:nvSpPr>
        <p:spPr>
          <a:xfrm>
            <a:off x="1596649" y="782120"/>
            <a:ext cx="8998700" cy="5293757"/>
          </a:xfrm>
          <a:prstGeom prst="rect">
            <a:avLst/>
          </a:prstGeom>
          <a:noFill/>
        </p:spPr>
        <p:txBody>
          <a:bodyPr wrap="square" rtlCol="0">
            <a:spAutoFit/>
          </a:bodyPr>
          <a:lstStyle/>
          <a:p>
            <a:pPr algn="ctr"/>
            <a:r>
              <a:rPr lang="es-ES_tradnl" sz="2600" b="1" dirty="0" smtClean="0">
                <a:solidFill>
                  <a:srgbClr val="941100"/>
                </a:solidFill>
              </a:rPr>
              <a:t>¿Por qué realizar una competencia de Windsurf en Matanzas?</a:t>
            </a:r>
          </a:p>
          <a:p>
            <a:pPr algn="ctr"/>
            <a:endParaRPr lang="es-ES_tradnl" sz="2400" dirty="0">
              <a:solidFill>
                <a:srgbClr val="941100"/>
              </a:solidFill>
            </a:endParaRPr>
          </a:p>
          <a:p>
            <a:pPr algn="ctr"/>
            <a:r>
              <a:rPr lang="es-ES_tradnl" sz="2400" dirty="0" smtClean="0">
                <a:solidFill>
                  <a:srgbClr val="941100"/>
                </a:solidFill>
              </a:rPr>
              <a:t>La comuna de Navidad es una de los lugares con mejores condiciones de Chile para practicar windsurf en ola. Mediante el campeonato se buscó incentivar el deporte en la zona ya que es una herramienta que impulsa una buena calidad de vida para niños, jóvenes y adultos. Interactuando con el medioambiente y generando lazos en la comunidad. </a:t>
            </a:r>
          </a:p>
          <a:p>
            <a:pPr algn="ctr"/>
            <a:endParaRPr lang="es-ES_tradnl" sz="2400" dirty="0">
              <a:solidFill>
                <a:srgbClr val="941100"/>
              </a:solidFill>
            </a:endParaRPr>
          </a:p>
          <a:p>
            <a:pPr algn="ctr"/>
            <a:r>
              <a:rPr lang="es-ES_tradnl" sz="2400" dirty="0" smtClean="0">
                <a:solidFill>
                  <a:srgbClr val="941100"/>
                </a:solidFill>
              </a:rPr>
              <a:t>Además activa y publicita  -a </a:t>
            </a:r>
            <a:r>
              <a:rPr lang="es-ES_tradnl" sz="2400" dirty="0">
                <a:solidFill>
                  <a:srgbClr val="941100"/>
                </a:solidFill>
              </a:rPr>
              <a:t>nivel </a:t>
            </a:r>
            <a:r>
              <a:rPr lang="es-ES_tradnl" sz="2400" dirty="0" smtClean="0">
                <a:solidFill>
                  <a:srgbClr val="941100"/>
                </a:solidFill>
              </a:rPr>
              <a:t>nacional e internacional- el turismo en Matanzas y alrededores, actuando como un factor que ayuda a generar una </a:t>
            </a:r>
            <a:r>
              <a:rPr lang="es-ES_tradnl" sz="2400" dirty="0" err="1" smtClean="0">
                <a:solidFill>
                  <a:srgbClr val="941100"/>
                </a:solidFill>
              </a:rPr>
              <a:t>desestacionalización</a:t>
            </a:r>
            <a:r>
              <a:rPr lang="es-ES_tradnl" sz="2400" dirty="0">
                <a:solidFill>
                  <a:srgbClr val="941100"/>
                </a:solidFill>
              </a:rPr>
              <a:t> </a:t>
            </a:r>
            <a:r>
              <a:rPr lang="es-ES_tradnl" sz="2400" dirty="0" smtClean="0">
                <a:solidFill>
                  <a:srgbClr val="941100"/>
                </a:solidFill>
              </a:rPr>
              <a:t>(abrir nuevos períodos </a:t>
            </a:r>
            <a:r>
              <a:rPr lang="es-ES_tradnl" sz="2400" dirty="0">
                <a:solidFill>
                  <a:srgbClr val="941100"/>
                </a:solidFill>
              </a:rPr>
              <a:t>de visita durante </a:t>
            </a:r>
            <a:r>
              <a:rPr lang="es-ES_tradnl" sz="2400" dirty="0" smtClean="0">
                <a:solidFill>
                  <a:srgbClr val="941100"/>
                </a:solidFill>
              </a:rPr>
              <a:t>el año). Todo esto trae la activación de la economía local, al atraer a una gran cantidad de público. </a:t>
            </a:r>
            <a:endParaRPr lang="es-ES_tradnl" sz="2400" dirty="0">
              <a:solidFill>
                <a:srgbClr val="941100"/>
              </a:solidFill>
            </a:endParaRPr>
          </a:p>
        </p:txBody>
      </p:sp>
    </p:spTree>
    <p:extLst>
      <p:ext uri="{BB962C8B-B14F-4D97-AF65-F5344CB8AC3E}">
        <p14:creationId xmlns:p14="http://schemas.microsoft.com/office/powerpoint/2010/main" val="1528100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3" name="Rectángulo 2"/>
          <p:cNvSpPr/>
          <p:nvPr/>
        </p:nvSpPr>
        <p:spPr>
          <a:xfrm>
            <a:off x="1255643" y="706299"/>
            <a:ext cx="9680713" cy="5445401"/>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p:cNvSpPr txBox="1"/>
          <p:nvPr/>
        </p:nvSpPr>
        <p:spPr>
          <a:xfrm>
            <a:off x="1473120" y="1528655"/>
            <a:ext cx="9245758" cy="4031873"/>
          </a:xfrm>
          <a:prstGeom prst="rect">
            <a:avLst/>
          </a:prstGeom>
          <a:noFill/>
        </p:spPr>
        <p:txBody>
          <a:bodyPr wrap="square" rtlCol="0">
            <a:spAutoFit/>
          </a:bodyPr>
          <a:lstStyle/>
          <a:p>
            <a:pPr algn="ctr"/>
            <a:r>
              <a:rPr lang="es-ES_tradnl" sz="3200" dirty="0" smtClean="0">
                <a:solidFill>
                  <a:srgbClr val="941100"/>
                </a:solidFill>
              </a:rPr>
              <a:t>El campeonato incluyó la realización de actividades </a:t>
            </a:r>
            <a:r>
              <a:rPr lang="es-ES_tradnl" sz="3200" dirty="0">
                <a:solidFill>
                  <a:srgbClr val="941100"/>
                </a:solidFill>
              </a:rPr>
              <a:t>en torno al deporte, la cultura y el medio ambiente, invitando a participar a la comunidad a </a:t>
            </a:r>
            <a:endParaRPr lang="es-ES_tradnl" sz="3200" dirty="0" smtClean="0">
              <a:solidFill>
                <a:srgbClr val="941100"/>
              </a:solidFill>
            </a:endParaRPr>
          </a:p>
          <a:p>
            <a:pPr algn="ctr"/>
            <a:r>
              <a:rPr lang="es-ES_tradnl" sz="3200" b="1" dirty="0" smtClean="0">
                <a:solidFill>
                  <a:srgbClr val="941100"/>
                </a:solidFill>
              </a:rPr>
              <a:t>talleres gratuitos </a:t>
            </a:r>
            <a:r>
              <a:rPr lang="es-ES_tradnl" sz="3200" b="1" dirty="0">
                <a:solidFill>
                  <a:srgbClr val="941100"/>
                </a:solidFill>
              </a:rPr>
              <a:t>de windsurf </a:t>
            </a:r>
            <a:r>
              <a:rPr lang="es-ES_tradnl" sz="3200" b="1" dirty="0" smtClean="0">
                <a:solidFill>
                  <a:srgbClr val="941100"/>
                </a:solidFill>
              </a:rPr>
              <a:t>y </a:t>
            </a:r>
            <a:r>
              <a:rPr lang="es-ES_tradnl" sz="3200" b="1" dirty="0">
                <a:solidFill>
                  <a:srgbClr val="941100"/>
                </a:solidFill>
              </a:rPr>
              <a:t>de </a:t>
            </a:r>
            <a:r>
              <a:rPr lang="es-ES_tradnl" sz="3200" b="1" dirty="0" smtClean="0">
                <a:solidFill>
                  <a:srgbClr val="941100"/>
                </a:solidFill>
              </a:rPr>
              <a:t>cuidado</a:t>
            </a:r>
          </a:p>
          <a:p>
            <a:pPr algn="ctr"/>
            <a:r>
              <a:rPr lang="es-ES_tradnl" sz="3200" b="1" dirty="0" smtClean="0">
                <a:solidFill>
                  <a:srgbClr val="941100"/>
                </a:solidFill>
              </a:rPr>
              <a:t> </a:t>
            </a:r>
            <a:r>
              <a:rPr lang="es-ES_tradnl" sz="3200" b="1" dirty="0">
                <a:solidFill>
                  <a:srgbClr val="941100"/>
                </a:solidFill>
              </a:rPr>
              <a:t>y </a:t>
            </a:r>
            <a:r>
              <a:rPr lang="es-ES_tradnl" sz="3200" b="1" dirty="0" err="1" smtClean="0">
                <a:solidFill>
                  <a:srgbClr val="941100"/>
                </a:solidFill>
              </a:rPr>
              <a:t>observación</a:t>
            </a:r>
            <a:r>
              <a:rPr lang="es-ES_tradnl" sz="3200" b="1" dirty="0" smtClean="0">
                <a:solidFill>
                  <a:srgbClr val="941100"/>
                </a:solidFill>
              </a:rPr>
              <a:t> </a:t>
            </a:r>
            <a:r>
              <a:rPr lang="es-ES_tradnl" sz="3200" b="1" dirty="0">
                <a:solidFill>
                  <a:srgbClr val="941100"/>
                </a:solidFill>
              </a:rPr>
              <a:t>del medioambiente </a:t>
            </a:r>
            <a:endParaRPr lang="es-ES_tradnl" sz="3200" b="1" dirty="0" smtClean="0">
              <a:solidFill>
                <a:srgbClr val="941100"/>
              </a:solidFill>
            </a:endParaRPr>
          </a:p>
          <a:p>
            <a:pPr algn="ctr"/>
            <a:r>
              <a:rPr lang="es-ES_tradnl" sz="3200" dirty="0" smtClean="0">
                <a:solidFill>
                  <a:srgbClr val="941100"/>
                </a:solidFill>
              </a:rPr>
              <a:t>para </a:t>
            </a:r>
            <a:r>
              <a:rPr lang="es-ES_tradnl" sz="3200" dirty="0" err="1">
                <a:solidFill>
                  <a:srgbClr val="941100"/>
                </a:solidFill>
              </a:rPr>
              <a:t>jóvenes</a:t>
            </a:r>
            <a:r>
              <a:rPr lang="es-ES_tradnl" sz="3200" dirty="0">
                <a:solidFill>
                  <a:srgbClr val="941100"/>
                </a:solidFill>
              </a:rPr>
              <a:t> de diversas instituciones educacionales de Navidad </a:t>
            </a:r>
            <a:endParaRPr lang="es-ES_tradnl" sz="3200" dirty="0" smtClean="0">
              <a:solidFill>
                <a:srgbClr val="941100"/>
              </a:solidFill>
            </a:endParaRPr>
          </a:p>
          <a:p>
            <a:pPr algn="ctr"/>
            <a:endParaRPr lang="es-ES_tradnl" sz="3200" dirty="0">
              <a:solidFill>
                <a:srgbClr val="941100"/>
              </a:solidFill>
            </a:endParaRPr>
          </a:p>
        </p:txBody>
      </p:sp>
    </p:spTree>
    <p:extLst>
      <p:ext uri="{BB962C8B-B14F-4D97-AF65-F5344CB8AC3E}">
        <p14:creationId xmlns:p14="http://schemas.microsoft.com/office/powerpoint/2010/main" val="18299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a:p>
        </p:txBody>
      </p:sp>
      <p:sp>
        <p:nvSpPr>
          <p:cNvPr id="3" name="Rectángulo 2"/>
          <p:cNvSpPr/>
          <p:nvPr/>
        </p:nvSpPr>
        <p:spPr>
          <a:xfrm>
            <a:off x="965752" y="551932"/>
            <a:ext cx="10300252" cy="5793892"/>
          </a:xfrm>
          <a:prstGeom prst="rect">
            <a:avLst/>
          </a:prstGeom>
          <a:solidFill>
            <a:schemeClr val="accent4">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p:cNvSpPr txBox="1"/>
          <p:nvPr/>
        </p:nvSpPr>
        <p:spPr>
          <a:xfrm>
            <a:off x="1315278" y="1186720"/>
            <a:ext cx="9601200" cy="4524315"/>
          </a:xfrm>
          <a:prstGeom prst="rect">
            <a:avLst/>
          </a:prstGeom>
          <a:noFill/>
        </p:spPr>
        <p:txBody>
          <a:bodyPr wrap="square" rtlCol="0">
            <a:spAutoFit/>
          </a:bodyPr>
          <a:lstStyle/>
          <a:p>
            <a:pPr algn="ctr"/>
            <a:r>
              <a:rPr lang="es-ES_tradnl" sz="3200" dirty="0" smtClean="0">
                <a:solidFill>
                  <a:srgbClr val="941100"/>
                </a:solidFill>
              </a:rPr>
              <a:t>Se hicieron </a:t>
            </a:r>
            <a:r>
              <a:rPr lang="es-ES_tradnl" sz="3200" dirty="0">
                <a:solidFill>
                  <a:srgbClr val="941100"/>
                </a:solidFill>
              </a:rPr>
              <a:t>eventos relacionados al certamen incluyendo </a:t>
            </a:r>
            <a:r>
              <a:rPr lang="es-ES_tradnl" sz="3200" dirty="0" smtClean="0">
                <a:solidFill>
                  <a:srgbClr val="941100"/>
                </a:solidFill>
              </a:rPr>
              <a:t> </a:t>
            </a:r>
            <a:r>
              <a:rPr lang="es-ES_tradnl" sz="3200" dirty="0">
                <a:solidFill>
                  <a:srgbClr val="941100"/>
                </a:solidFill>
              </a:rPr>
              <a:t>diversos actores de la localidad, como la junta de vecinos, servicios </a:t>
            </a:r>
            <a:r>
              <a:rPr lang="es-ES_tradnl" sz="3200" dirty="0" err="1">
                <a:solidFill>
                  <a:srgbClr val="941100"/>
                </a:solidFill>
              </a:rPr>
              <a:t>turísticos</a:t>
            </a:r>
            <a:r>
              <a:rPr lang="es-ES_tradnl" sz="3200" dirty="0">
                <a:solidFill>
                  <a:srgbClr val="941100"/>
                </a:solidFill>
              </a:rPr>
              <a:t> y comerciales. </a:t>
            </a:r>
            <a:endParaRPr lang="es-ES_tradnl" sz="3200" dirty="0" smtClean="0">
              <a:solidFill>
                <a:srgbClr val="941100"/>
              </a:solidFill>
            </a:endParaRPr>
          </a:p>
          <a:p>
            <a:pPr algn="ctr"/>
            <a:endParaRPr lang="es-ES_tradnl" sz="3200" dirty="0" smtClean="0">
              <a:solidFill>
                <a:srgbClr val="941100"/>
              </a:solidFill>
            </a:endParaRPr>
          </a:p>
          <a:p>
            <a:pPr algn="ctr"/>
            <a:r>
              <a:rPr lang="es-ES_tradnl" sz="3200" dirty="0" err="1" smtClean="0">
                <a:solidFill>
                  <a:srgbClr val="941100"/>
                </a:solidFill>
              </a:rPr>
              <a:t>También</a:t>
            </a:r>
            <a:r>
              <a:rPr lang="es-ES_tradnl" sz="3200" dirty="0" smtClean="0">
                <a:solidFill>
                  <a:srgbClr val="941100"/>
                </a:solidFill>
              </a:rPr>
              <a:t> </a:t>
            </a:r>
            <a:r>
              <a:rPr lang="es-ES_tradnl" sz="3200" dirty="0">
                <a:solidFill>
                  <a:srgbClr val="941100"/>
                </a:solidFill>
              </a:rPr>
              <a:t>fue relevante la visita de los deportistas </a:t>
            </a:r>
            <a:r>
              <a:rPr lang="es-ES_tradnl" sz="3200" dirty="0" smtClean="0">
                <a:solidFill>
                  <a:srgbClr val="941100"/>
                </a:solidFill>
              </a:rPr>
              <a:t>profesionales, extranjeros </a:t>
            </a:r>
            <a:r>
              <a:rPr lang="es-ES_tradnl" sz="3200" dirty="0">
                <a:solidFill>
                  <a:srgbClr val="941100"/>
                </a:solidFill>
              </a:rPr>
              <a:t>y </a:t>
            </a:r>
            <a:r>
              <a:rPr lang="es-ES_tradnl" sz="3200" dirty="0" smtClean="0">
                <a:solidFill>
                  <a:srgbClr val="941100"/>
                </a:solidFill>
              </a:rPr>
              <a:t>nacionales, </a:t>
            </a:r>
            <a:r>
              <a:rPr lang="es-ES_tradnl" sz="3200" dirty="0">
                <a:solidFill>
                  <a:srgbClr val="941100"/>
                </a:solidFill>
              </a:rPr>
              <a:t>a los </a:t>
            </a:r>
            <a:r>
              <a:rPr lang="es-ES_tradnl" sz="3200" dirty="0" smtClean="0">
                <a:solidFill>
                  <a:srgbClr val="941100"/>
                </a:solidFill>
              </a:rPr>
              <a:t>centros </a:t>
            </a:r>
            <a:r>
              <a:rPr lang="es-ES_tradnl" sz="3200" dirty="0">
                <a:solidFill>
                  <a:srgbClr val="941100"/>
                </a:solidFill>
              </a:rPr>
              <a:t>educacionales de la zona, invitando a los </a:t>
            </a:r>
            <a:r>
              <a:rPr lang="es-ES_tradnl" sz="3200" dirty="0" err="1">
                <a:solidFill>
                  <a:srgbClr val="941100"/>
                </a:solidFill>
              </a:rPr>
              <a:t>jóvenes</a:t>
            </a:r>
            <a:r>
              <a:rPr lang="es-ES_tradnl" sz="3200" dirty="0">
                <a:solidFill>
                  <a:srgbClr val="941100"/>
                </a:solidFill>
              </a:rPr>
              <a:t> a presenciar el certamen y motivarlos a practicar el deporte. </a:t>
            </a:r>
          </a:p>
        </p:txBody>
      </p:sp>
    </p:spTree>
    <p:extLst>
      <p:ext uri="{BB962C8B-B14F-4D97-AF65-F5344CB8AC3E}">
        <p14:creationId xmlns:p14="http://schemas.microsoft.com/office/powerpoint/2010/main" val="765854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5F4597E-B80A-2148-A778-0A9286175E49}">
  <we:reference id="wa104178141" version="4.3.3.0" store="es-E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549</TotalTime>
  <Words>1119</Words>
  <Application>Microsoft Macintosh PowerPoint</Application>
  <PresentationFormat>Panorámica</PresentationFormat>
  <Paragraphs>115</Paragraphs>
  <Slides>28</Slides>
  <Notes>0</Notes>
  <HiddenSlides>0</HiddenSlides>
  <MMClips>2</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28</vt:i4>
      </vt:variant>
    </vt:vector>
  </HeadingPairs>
  <TitlesOfParts>
    <vt:vector size="32" baseType="lpstr">
      <vt:lpstr>Calibri</vt:lpstr>
      <vt:lpstr>Calibri Light</vt:lpstr>
      <vt:lpstr>Arial</vt:lpstr>
      <vt:lpstr>Tema de Office</vt:lpstr>
      <vt:lpstr>Memoria a la fecha (junio 2024)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Usuario de Microsoft Office</dc:creator>
  <cp:keywords/>
  <dc:description/>
  <cp:lastModifiedBy>Usuario de Microsoft Office</cp:lastModifiedBy>
  <cp:revision>54</cp:revision>
  <dcterms:created xsi:type="dcterms:W3CDTF">2024-07-01T14:08:42Z</dcterms:created>
  <dcterms:modified xsi:type="dcterms:W3CDTF">2024-07-30T17:21:27Z</dcterms:modified>
  <cp:category/>
</cp:coreProperties>
</file>