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0"/>
  </p:notesMasterIdLst>
  <p:sldIdLst>
    <p:sldId id="256" r:id="rId2"/>
    <p:sldId id="2903" r:id="rId3"/>
    <p:sldId id="2870" r:id="rId4"/>
    <p:sldId id="2885" r:id="rId5"/>
    <p:sldId id="2873" r:id="rId6"/>
    <p:sldId id="2872" r:id="rId7"/>
    <p:sldId id="2869" r:id="rId8"/>
    <p:sldId id="2871" r:id="rId9"/>
    <p:sldId id="2894" r:id="rId10"/>
    <p:sldId id="2905" r:id="rId11"/>
    <p:sldId id="2904" r:id="rId12"/>
    <p:sldId id="2892" r:id="rId13"/>
    <p:sldId id="2893" r:id="rId14"/>
    <p:sldId id="2895" r:id="rId15"/>
    <p:sldId id="2896" r:id="rId16"/>
    <p:sldId id="2897" r:id="rId17"/>
    <p:sldId id="2898" r:id="rId18"/>
    <p:sldId id="2899" r:id="rId19"/>
    <p:sldId id="2900" r:id="rId20"/>
    <p:sldId id="2901" r:id="rId21"/>
    <p:sldId id="2891" r:id="rId22"/>
    <p:sldId id="2859" r:id="rId23"/>
    <p:sldId id="2860" r:id="rId24"/>
    <p:sldId id="2862" r:id="rId25"/>
    <p:sldId id="2864" r:id="rId26"/>
    <p:sldId id="2902" r:id="rId27"/>
    <p:sldId id="2906" r:id="rId28"/>
    <p:sldId id="290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5" autoAdjust="0"/>
    <p:restoredTop sz="93447" autoAdjust="0"/>
  </p:normalViewPr>
  <p:slideViewPr>
    <p:cSldViewPr snapToGrid="0">
      <p:cViewPr varScale="1">
        <p:scale>
          <a:sx n="83" d="100"/>
          <a:sy n="83" d="100"/>
        </p:scale>
        <p:origin x="2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7F312-7CF1-4102-8E60-7AA2A4D7E715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B1DAD-3A67-4FB4-BBF2-2E2AF54F9B3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46070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298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959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915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183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160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1569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891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3703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24679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5432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67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5380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64874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272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2837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9666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D946B-C77B-404C-9C6C-53070F7760FF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8089898-0C60-442F-A68A-F4EE9E89F8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394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5440" y="397565"/>
            <a:ext cx="7223760" cy="5413955"/>
          </a:xfrm>
        </p:spPr>
        <p:txBody>
          <a:bodyPr>
            <a:normAutofit/>
          </a:bodyPr>
          <a:lstStyle/>
          <a:p>
            <a:pPr algn="ctr"/>
            <a:r>
              <a:rPr lang="es-CL" sz="3100">
                <a:solidFill>
                  <a:schemeClr val="bg1"/>
                </a:solidFill>
              </a:rPr>
              <a:t>ALECIMIENTO DE HAB</a:t>
            </a:r>
            <a:br>
              <a:rPr kumimoji="0" lang="es-MX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br>
              <a:rPr kumimoji="0" lang="es-MX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es-MX" sz="4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                                                      </a:t>
            </a:r>
            <a:br>
              <a:rPr kumimoji="0" lang="es-CL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lang="es-CL" sz="3100">
                <a:solidFill>
                  <a:schemeClr val="bg1"/>
                </a:solidFill>
              </a:rPr>
              <a:t>RIGIDO A DIRECTORES Y EQUIPO DAEM </a:t>
            </a:r>
            <a:br>
              <a:rPr lang="es-CL" sz="3100">
                <a:solidFill>
                  <a:schemeClr val="bg1"/>
                </a:solidFill>
              </a:rPr>
            </a:br>
            <a:r>
              <a:rPr lang="es-CL" sz="3100">
                <a:solidFill>
                  <a:schemeClr val="bg1"/>
                </a:solidFill>
              </a:rPr>
              <a:t>QUINTERO</a:t>
            </a:r>
            <a:br>
              <a:rPr lang="es-CL" sz="3100">
                <a:solidFill>
                  <a:schemeClr val="bg1"/>
                </a:solidFill>
              </a:rPr>
            </a:br>
            <a:br>
              <a:rPr lang="es-CL" sz="3100">
                <a:solidFill>
                  <a:schemeClr val="bg1"/>
                </a:solidFill>
              </a:rPr>
            </a:br>
            <a:br>
              <a:rPr lang="es-CL" sz="3100">
                <a:solidFill>
                  <a:schemeClr val="bg1"/>
                </a:solidFill>
              </a:rPr>
            </a:br>
            <a:br>
              <a:rPr lang="es-CL" sz="4800" b="1"/>
            </a:br>
            <a:endParaRPr lang="es-CL" sz="5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5EA533-268A-2B4A-0D09-B30FB18FB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27" y="115053"/>
            <a:ext cx="7316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16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CCB3BE-DE68-0146-09BD-3251F7ECB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55685" cy="1052945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EQUIPO PROFESIONAL ESCUELA VÍCTOR CARVAJAL MEZA TALTAL – II REGIÓN</a:t>
            </a:r>
            <a:endParaRPr lang="es-MX" b="1" dirty="0">
              <a:solidFill>
                <a:schemeClr val="tx1"/>
              </a:solidFill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1DCA8C5-EC31-C24D-0817-EEB1D38B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2827" y="1814946"/>
            <a:ext cx="6154191" cy="4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4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3A01243-3373-8424-3AF2-8872EA53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7" r="12275"/>
          <a:stretch/>
        </p:blipFill>
        <p:spPr>
          <a:xfrm>
            <a:off x="4793672" y="-1"/>
            <a:ext cx="7398327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F27D44-74DF-3FDE-08BE-1C75620F0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666" y="266219"/>
            <a:ext cx="5602147" cy="66002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1800" dirty="0">
                <a:solidFill>
                  <a:schemeClr val="tx1"/>
                </a:solidFill>
              </a:rPr>
              <a:t>Nombre: </a:t>
            </a:r>
            <a:r>
              <a:rPr lang="es-CL" dirty="0">
                <a:solidFill>
                  <a:schemeClr val="tx1"/>
                </a:solidFill>
              </a:rPr>
              <a:t>E</a:t>
            </a:r>
            <a:r>
              <a:rPr lang="es-CL" sz="1800" dirty="0">
                <a:solidFill>
                  <a:schemeClr val="tx1"/>
                </a:solidFill>
              </a:rPr>
              <a:t>strategias de planeamiento para el desarrollo de proyectos.</a:t>
            </a:r>
          </a:p>
          <a:p>
            <a:pPr marL="0" indent="0" algn="just">
              <a:buNone/>
            </a:pPr>
            <a:r>
              <a:rPr lang="es-CL" dirty="0">
                <a:solidFill>
                  <a:schemeClr val="tx1"/>
                </a:solidFill>
              </a:rPr>
              <a:t>Fecha: 27 de marzo de 2023</a:t>
            </a:r>
          </a:p>
          <a:p>
            <a:pPr marL="0" indent="0" algn="just">
              <a:buNone/>
            </a:pPr>
            <a:r>
              <a:rPr lang="es-CL" dirty="0">
                <a:solidFill>
                  <a:schemeClr val="tx1"/>
                </a:solidFill>
              </a:rPr>
              <a:t>Lugar: Escuela Víctor Carvajal Meza –Taltal</a:t>
            </a:r>
            <a:endParaRPr lang="es-CL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CL" dirty="0"/>
              <a:t>Desarrollo: Actividades conformadas mediante mesas de trabajo con el fin de realizar proyectos de mejora en los indicadores de logro de los estudiantes.</a:t>
            </a:r>
          </a:p>
          <a:p>
            <a:pPr marL="0" indent="0" algn="just">
              <a:buNone/>
            </a:pPr>
            <a:r>
              <a:rPr lang="es-CL" dirty="0"/>
              <a:t>Beneficiarios directos: 32 docentes</a:t>
            </a:r>
          </a:p>
          <a:p>
            <a:pPr marL="0" indent="0" algn="just">
              <a:buNone/>
            </a:pPr>
            <a:r>
              <a:rPr lang="es-CL" dirty="0"/>
              <a:t>Beneficiarios indirectos: 56 Asistentes de la Educación</a:t>
            </a:r>
          </a:p>
          <a:p>
            <a:pPr marL="0" indent="0" algn="just">
              <a:buNone/>
            </a:pPr>
            <a:r>
              <a:rPr lang="es-CL" dirty="0"/>
              <a:t>Beneficios entregados: Conformación de departamentos por asignaturas, estableciendo los criterios de seguimiento al trabajo establecido.</a:t>
            </a:r>
          </a:p>
          <a:p>
            <a:pPr marL="0" indent="0" algn="just">
              <a:buNone/>
            </a:pPr>
            <a:r>
              <a:rPr lang="es-CL" dirty="0"/>
              <a:t>Indicadores de aprendizaje: Pautas de logros por departamentos.</a:t>
            </a:r>
          </a:p>
          <a:p>
            <a:pPr marL="0" indent="0" algn="just">
              <a:buNone/>
            </a:pPr>
            <a:r>
              <a:rPr lang="es-CL" dirty="0"/>
              <a:t>Financiamiento: Aporte de $1.559.424  de </a:t>
            </a:r>
            <a:r>
              <a:rPr lang="es-CL" dirty="0">
                <a:solidFill>
                  <a:schemeClr val="accent2"/>
                </a:solidFill>
              </a:rPr>
              <a:t>Minera Las Cenizas</a:t>
            </a:r>
          </a:p>
          <a:p>
            <a:pPr marL="0" indent="0">
              <a:buNone/>
            </a:pPr>
            <a:endParaRPr lang="es-MX" dirty="0"/>
          </a:p>
          <a:p>
            <a:endParaRPr lang="es-MX" dirty="0"/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504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6C9F4E-03CA-EF8C-E150-77FE007D8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77" y="150471"/>
            <a:ext cx="9630137" cy="5890891"/>
          </a:xfrm>
        </p:spPr>
        <p:txBody>
          <a:bodyPr/>
          <a:lstStyle/>
          <a:p>
            <a:pPr marL="0" indent="0" algn="just">
              <a:buNone/>
            </a:pPr>
            <a:r>
              <a:rPr lang="es-CL" sz="1800" dirty="0">
                <a:solidFill>
                  <a:schemeClr val="tx1"/>
                </a:solidFill>
              </a:rPr>
              <a:t>Nombre: Apoyo a los docentes .</a:t>
            </a:r>
          </a:p>
          <a:p>
            <a:pPr marL="0" indent="0" algn="just">
              <a:buNone/>
            </a:pPr>
            <a:r>
              <a:rPr lang="es-CL" dirty="0">
                <a:solidFill>
                  <a:schemeClr val="tx1"/>
                </a:solidFill>
              </a:rPr>
              <a:t>Fecha: 5 de abril de 2023</a:t>
            </a:r>
          </a:p>
          <a:p>
            <a:pPr marL="0" indent="0" algn="just">
              <a:buNone/>
            </a:pPr>
            <a:r>
              <a:rPr lang="es-CL" dirty="0">
                <a:solidFill>
                  <a:schemeClr val="tx1"/>
                </a:solidFill>
              </a:rPr>
              <a:t>Lugar: Escuela Víctor Carvajal Meza –Taltal</a:t>
            </a:r>
            <a:endParaRPr lang="es-CL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CL" dirty="0"/>
              <a:t>Desarrollo: Actividades de apoyo realizadas por el </a:t>
            </a:r>
            <a:r>
              <a:rPr lang="es-CL" dirty="0" err="1"/>
              <a:t>Ps</a:t>
            </a:r>
            <a:r>
              <a:rPr lang="es-CL" dirty="0"/>
              <a:t>. Ricardo Gaete Henríquez a docentes del establecimiento en clima organizacional.</a:t>
            </a:r>
          </a:p>
          <a:p>
            <a:pPr marL="0" indent="0" algn="just">
              <a:buNone/>
            </a:pPr>
            <a:r>
              <a:rPr lang="es-CL" dirty="0"/>
              <a:t>Beneficiarios directos: 09 Directivos y 32 docentes</a:t>
            </a:r>
          </a:p>
          <a:p>
            <a:pPr marL="0" indent="0" algn="just">
              <a:buNone/>
            </a:pPr>
            <a:r>
              <a:rPr lang="es-CL" dirty="0"/>
              <a:t>Beneficios entregados: Contar con estrategias y herramientas para enfrentar situaciones de conflicto que  puedan generar un mal clima dentro de la organización .</a:t>
            </a:r>
          </a:p>
          <a:p>
            <a:pPr marL="0" indent="0" algn="just">
              <a:buNone/>
            </a:pPr>
            <a:r>
              <a:rPr lang="es-CL" dirty="0"/>
              <a:t>Indicadores de aprendizaje: Cuestionarios, entrevistas y sesiones de autoconocimiento</a:t>
            </a:r>
          </a:p>
          <a:p>
            <a:pPr marL="0" indent="0" algn="just">
              <a:buNone/>
            </a:pPr>
            <a:r>
              <a:rPr lang="es-CL" dirty="0"/>
              <a:t>Financiamiento: Gratuito con aporte de la Fundación</a:t>
            </a:r>
          </a:p>
        </p:txBody>
      </p:sp>
      <p:pic>
        <p:nvPicPr>
          <p:cNvPr id="5" name="Imagen 4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E7B0B712-0B90-3402-F4BD-B13C15334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19" y="3543693"/>
            <a:ext cx="4033252" cy="30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17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sentadas en una silla&#10;&#10;Descripción generada automáticamente">
            <a:extLst>
              <a:ext uri="{FF2B5EF4-FFF2-40B4-BE49-F238E27FC236}">
                <a16:creationId xmlns:a16="http://schemas.microsoft.com/office/drawing/2014/main" id="{ACF7DFCD-BEF4-1E79-80A1-F0848A803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3" r="-2" b="-2"/>
          <a:stretch/>
        </p:blipFill>
        <p:spPr>
          <a:xfrm>
            <a:off x="5624944" y="-1"/>
            <a:ext cx="6567055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EBF122-5B1B-6FAF-1B50-4F260BF25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41" y="231494"/>
            <a:ext cx="5359077" cy="64355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L" dirty="0"/>
              <a:t>Nombre: Estrategias de Planeamiento Integral de PME a través de un trabajo colaborativo</a:t>
            </a:r>
          </a:p>
          <a:p>
            <a:pPr marL="0" indent="0" algn="just">
              <a:buNone/>
            </a:pPr>
            <a:r>
              <a:rPr lang="es-CL" dirty="0"/>
              <a:t>Fecha: 06 de junio a 22 de junio 2023</a:t>
            </a:r>
          </a:p>
          <a:p>
            <a:pPr marL="0" indent="0" algn="just">
              <a:buNone/>
            </a:pPr>
            <a:r>
              <a:rPr lang="es-CL" dirty="0"/>
              <a:t>Lugar: Escuela Víctor Carvajal Meza - Taltal</a:t>
            </a:r>
          </a:p>
          <a:p>
            <a:pPr marL="0" indent="0" algn="just">
              <a:buNone/>
            </a:pPr>
            <a:r>
              <a:rPr lang="es-MX" dirty="0"/>
              <a:t>Desarrollo: Analizar el diagnóstico del establecimiento, para definir el foco y las necesidades de desarrollo profesional docente a trabajar y fortalecer en un plan de trabajo colaborativo.</a:t>
            </a:r>
            <a:endParaRPr lang="es-CL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 err="1"/>
              <a:t>N°de</a:t>
            </a:r>
            <a:r>
              <a:rPr lang="es-CL" dirty="0"/>
              <a:t> beneficiarios: 35 docentes y 603 estudiantes.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dirty="0"/>
              <a:t>Beneficios entregados: Material físico de trabajo para el desarrollo de un trabajo colaborativo entre niveles y ciclos.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dirty="0"/>
              <a:t>Indicadores de Aprendizajes: Pautas, rúbricas, monitoreo y seguimiento del trabajo de acuerdo al avance presentado.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MX" dirty="0"/>
              <a:t>Financiamiento: Recursos  SEP del establecimiento de acuerdo a su Plan de Mejora.</a:t>
            </a:r>
            <a:r>
              <a:rPr lang="es-CL" dirty="0"/>
              <a:t>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Orden de Compra: N°3917 -176-SE23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Valor: $11.550.000 (Factura </a:t>
            </a:r>
            <a:r>
              <a:rPr lang="es-CL" dirty="0" err="1"/>
              <a:t>N°</a:t>
            </a:r>
            <a:r>
              <a:rPr lang="es-CL" dirty="0"/>
              <a:t> 61)</a:t>
            </a:r>
          </a:p>
          <a:p>
            <a:pPr algn="just">
              <a:lnSpc>
                <a:spcPct val="90000"/>
              </a:lnSpc>
            </a:pPr>
            <a:endParaRPr lang="es-CL" dirty="0"/>
          </a:p>
          <a:p>
            <a:pPr algn="just">
              <a:lnSpc>
                <a:spcPct val="90000"/>
              </a:lnSpc>
            </a:pPr>
            <a:endParaRPr lang="es-CL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910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A14CAA-64A2-66E9-634B-940A1A333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103" y="393539"/>
            <a:ext cx="6074562" cy="5854861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Nombre: Liderazgo del profesor jefe en el proceso Enseñanza- Aprendizaje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Fecha: 14 de noviembre al 22 de noviembre 2023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Lugar: Escuela Víctor Carvajal Meza - Taltal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Desarrollo: Se desarrollan instancias de profundización de los cuatro dominios del MBE y proporcionando contenciones emocionales a los docentes junto con estrategias para desarrollar de mejor forma su rol.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 err="1"/>
              <a:t>N°de</a:t>
            </a:r>
            <a:r>
              <a:rPr lang="es-CL" dirty="0"/>
              <a:t> beneficiarios: 32 docentes y 603 estudiantes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Beneficios entregados: Instancias de reflexión sobre el rol y las funciones de profesor jefe. Autoevaluación de sus prácticas y manejo conductual de sus estudiantes.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Indicadores de aprendizaje: Cuestionarios, rúbricas, protocolos de entrevistas, sociogramas y porcentajes de avances de los estudiantes.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Financiamiento: Recursos SEP de acuerdo a presupuesto establecido en el PME de la escuela</a:t>
            </a:r>
            <a:r>
              <a:rPr lang="es-CL" sz="1300" dirty="0"/>
              <a:t>.</a:t>
            </a:r>
            <a:r>
              <a:rPr lang="es-CL" sz="1400" dirty="0"/>
              <a:t>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b="1" dirty="0"/>
              <a:t>Orden de Compra: </a:t>
            </a:r>
            <a:r>
              <a:rPr lang="es-CL" b="1" dirty="0" err="1"/>
              <a:t>N°</a:t>
            </a:r>
            <a:r>
              <a:rPr lang="es-CL" b="1" dirty="0"/>
              <a:t> 3917-408-SE23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b="1" dirty="0"/>
              <a:t>Valor: $ 15.300.000 (Factura </a:t>
            </a:r>
            <a:r>
              <a:rPr lang="es-CL" b="1" dirty="0" err="1"/>
              <a:t>N°</a:t>
            </a:r>
            <a:r>
              <a:rPr lang="es-CL" b="1" dirty="0"/>
              <a:t> 66)</a:t>
            </a:r>
          </a:p>
          <a:p>
            <a:pPr marL="0" indent="0" algn="just">
              <a:buNone/>
            </a:pPr>
            <a:endParaRPr lang="es-CL" sz="1400" dirty="0"/>
          </a:p>
          <a:p>
            <a:pPr algn="just">
              <a:lnSpc>
                <a:spcPct val="90000"/>
              </a:lnSpc>
            </a:pPr>
            <a:endParaRPr lang="es-MX" sz="1300" dirty="0"/>
          </a:p>
        </p:txBody>
      </p:sp>
      <p:pic>
        <p:nvPicPr>
          <p:cNvPr id="5" name="Imagen 4" descr="Mujer hablando por telefono&#10;&#10;Descripción generada automáticamente con confianza baja">
            <a:extLst>
              <a:ext uri="{FF2B5EF4-FFF2-40B4-BE49-F238E27FC236}">
                <a16:creationId xmlns:a16="http://schemas.microsoft.com/office/drawing/2014/main" id="{26D67F43-628B-DFB9-446B-456591286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r="5987" b="6255"/>
          <a:stretch/>
        </p:blipFill>
        <p:spPr>
          <a:xfrm>
            <a:off x="364819" y="1187057"/>
            <a:ext cx="5075284" cy="36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4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0CAF9E-57FD-A077-FD19-F58C9D04E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1413"/>
            <a:ext cx="4842076" cy="5589949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Nombre: Apoyo a Equipo Directivo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Fecha de la actividad:28 de noviembre 2023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Lugar: Escuela Víctor Carvajal Meza -Taltal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Desarrollo: Se entrega un apoyo a la gestión del Equipo Directivo del establecimiento, por parte del Psicólogo Claudio Rojas y el consultor y asesor Vicente Olguín Nocera, con el fin de brindar orientaciones para afiatar a los integrantes del equipo.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 err="1"/>
              <a:t>N°</a:t>
            </a:r>
            <a:r>
              <a:rPr lang="es-CL" dirty="0"/>
              <a:t> de beneficiarios: 07 directivos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Beneficios entregados: Contar con técnicas de manejo frente a situaciones de conflictos con los diversos actores educativos. Desarrollar un plan de intervención sociocultural pertinente a la realidad del establecimiento.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Indicadores de aprendizaje: Sociograma, entrevistas y pautas de seguimiento.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Financiamiento: Gratuito </a:t>
            </a:r>
            <a:r>
              <a:rPr lang="es-CL"/>
              <a:t>con aportes propios </a:t>
            </a:r>
            <a:r>
              <a:rPr lang="es-CL" dirty="0"/>
              <a:t>de la Fundación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CL" dirty="0"/>
          </a:p>
          <a:p>
            <a:pPr>
              <a:lnSpc>
                <a:spcPct val="90000"/>
              </a:lnSpc>
            </a:pPr>
            <a:endParaRPr lang="es-MX" sz="1700" dirty="0"/>
          </a:p>
        </p:txBody>
      </p:sp>
      <p:pic>
        <p:nvPicPr>
          <p:cNvPr id="5" name="Imagen 4" descr="Imagen que contiene interior, tabla, hombre, joven&#10;&#10;Descripción generada automáticamente">
            <a:extLst>
              <a:ext uri="{FF2B5EF4-FFF2-40B4-BE49-F238E27FC236}">
                <a16:creationId xmlns:a16="http://schemas.microsoft.com/office/drawing/2014/main" id="{43FB94C4-F66F-FB82-879C-7F5DBF215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r="3" b="3"/>
          <a:stretch/>
        </p:blipFill>
        <p:spPr>
          <a:xfrm rot="10800000">
            <a:off x="432286" y="1025012"/>
            <a:ext cx="5423429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3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17E835-D4F7-9D51-E317-E61672DC5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40" y="300943"/>
            <a:ext cx="6179743" cy="604444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CL" dirty="0"/>
              <a:t>Nombre: Fortalecimiento de las competencias socioemocionales en los integrantes de la comunidad escolar</a:t>
            </a:r>
          </a:p>
          <a:p>
            <a:pPr marL="0" indent="0" algn="just">
              <a:buNone/>
            </a:pPr>
            <a:r>
              <a:rPr lang="es-CL" dirty="0"/>
              <a:t>Fecha: 11 y 12 de diciembre de 2023</a:t>
            </a:r>
          </a:p>
          <a:p>
            <a:pPr marL="0" indent="0" algn="just">
              <a:buNone/>
            </a:pPr>
            <a:r>
              <a:rPr lang="es-CL" dirty="0"/>
              <a:t>Lugar: Escuela Básica San Pedro de Atacama</a:t>
            </a:r>
          </a:p>
          <a:p>
            <a:pPr marL="0" indent="0" algn="just">
              <a:buNone/>
            </a:pPr>
            <a:r>
              <a:rPr lang="es-CL" dirty="0"/>
              <a:t>Desarrollo: Por medio de jornadas se proporcionan técnicas y estrategias prácticas que permitan intervenir en situaciones de crisis y desafíos cotidianos de la comunidad educativa y manejo de las emociones.</a:t>
            </a:r>
          </a:p>
          <a:p>
            <a:pPr marL="0" indent="0" algn="just">
              <a:buNone/>
            </a:pPr>
            <a:r>
              <a:rPr lang="es-CL" dirty="0" err="1"/>
              <a:t>N°</a:t>
            </a:r>
            <a:r>
              <a:rPr lang="es-CL" dirty="0"/>
              <a:t> de beneficiarios: 55 docentes y 65 asistentes de la educación</a:t>
            </a:r>
          </a:p>
          <a:p>
            <a:pPr marL="0" indent="0" algn="just">
              <a:buNone/>
            </a:pPr>
            <a:r>
              <a:rPr lang="es-CL" dirty="0"/>
              <a:t>Beneficios entregados: Técnicas de relajación, dinámicas emocionales y manejos de primeros auxilios psicológicos.</a:t>
            </a:r>
          </a:p>
          <a:p>
            <a:pPr marL="0" indent="0" algn="just">
              <a:buNone/>
            </a:pPr>
            <a:r>
              <a:rPr lang="es-CL" dirty="0"/>
              <a:t>Indicadores de aprendizajes: Juegos de roles, espacios de reflexión, cuestionarios y trabajos grupales.</a:t>
            </a:r>
          </a:p>
          <a:p>
            <a:pPr marL="0" indent="0" algn="just">
              <a:buNone/>
            </a:pPr>
            <a:r>
              <a:rPr lang="es-CL" dirty="0"/>
              <a:t>Financiamiento: Presupuesto de SEP declarado en el PME del establecimiento</a:t>
            </a:r>
          </a:p>
          <a:p>
            <a:pPr marL="0" indent="0" algn="just">
              <a:buNone/>
            </a:pPr>
            <a:r>
              <a:rPr lang="es-CL" dirty="0"/>
              <a:t>Orden de Compra: </a:t>
            </a:r>
            <a:r>
              <a:rPr lang="es-CL" dirty="0" err="1"/>
              <a:t>N°</a:t>
            </a:r>
            <a:r>
              <a:rPr lang="es-CL" dirty="0"/>
              <a:t> 3051-356-SE23</a:t>
            </a:r>
          </a:p>
          <a:p>
            <a:pPr marL="0" indent="0" algn="just">
              <a:buNone/>
            </a:pPr>
            <a:r>
              <a:rPr lang="es-CL" dirty="0"/>
              <a:t>Valor: $6.000.000 (Factura N°67)</a:t>
            </a:r>
          </a:p>
          <a:p>
            <a:pPr marL="0" indent="0" algn="just">
              <a:buNone/>
            </a:pPr>
            <a:r>
              <a:rPr lang="es-CL" dirty="0"/>
              <a:t>Contratación con titulares de derecho de propiedad intelectual.</a:t>
            </a:r>
          </a:p>
          <a:p>
            <a:pPr marL="0" indent="0" algn="just">
              <a:buNone/>
            </a:pPr>
            <a:endParaRPr lang="es-CL" dirty="0"/>
          </a:p>
        </p:txBody>
      </p:sp>
      <p:pic>
        <p:nvPicPr>
          <p:cNvPr id="5" name="Imagen 4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B28919BB-CF82-4475-C79F-F7A2DFC7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 r="-1" b="-1"/>
          <a:stretch/>
        </p:blipFill>
        <p:spPr>
          <a:xfrm>
            <a:off x="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0197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77311-BFAF-A0C9-BE39-121CAF989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782" y="509451"/>
            <a:ext cx="5670029" cy="572930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sz="2100" dirty="0"/>
              <a:t>Nombre: Asesoría en prácticas de Indicadores de Desarrollo Personal y Social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100" dirty="0"/>
              <a:t>Fecha 12 y 13 de diciembre de 2023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100" dirty="0"/>
              <a:t>Lugar: Escuela Básica San Pedro de Atacama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100" dirty="0"/>
              <a:t>Desarrollo: Implementación de experiencias formativas con los estudiantes para mejorar las habilidades de comunicación, autoconocimiento y actitudes de buena convivencia.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100" dirty="0" err="1"/>
              <a:t>N°</a:t>
            </a:r>
            <a:r>
              <a:rPr lang="es-CL" sz="2100" dirty="0"/>
              <a:t> de beneficiarios: 56 alumnos de Cuarto a Sexto Año Básico.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100" dirty="0"/>
              <a:t>Beneficios entregados: Manejo de situaciones conductuales dentro del aula, mejorar la comunicación entre pares y resolución de conflictos.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100" dirty="0"/>
              <a:t>Indicadores de aprendizajes: Cuestionarios, pautas  y sociograma. </a:t>
            </a:r>
          </a:p>
          <a:p>
            <a:pPr marL="0" indent="0" algn="just">
              <a:buNone/>
            </a:pPr>
            <a:r>
              <a:rPr lang="es-CL" sz="2100" dirty="0"/>
              <a:t>Financiamiento: Presupuesto de SEP declarado en el PME del establecimiento</a:t>
            </a:r>
          </a:p>
          <a:p>
            <a:pPr marL="0" indent="0" algn="just">
              <a:buNone/>
            </a:pPr>
            <a:r>
              <a:rPr lang="es-CL" sz="2100" dirty="0"/>
              <a:t>Orden de Compra: </a:t>
            </a:r>
            <a:r>
              <a:rPr lang="es-CL" sz="2100" dirty="0" err="1"/>
              <a:t>N°</a:t>
            </a:r>
            <a:r>
              <a:rPr lang="es-CL" sz="2100" dirty="0"/>
              <a:t> 3051-356-SE23</a:t>
            </a:r>
          </a:p>
          <a:p>
            <a:pPr marL="0" indent="0" algn="just">
              <a:buNone/>
            </a:pPr>
            <a:r>
              <a:rPr lang="es-CL" sz="2100" dirty="0"/>
              <a:t>Valor: $5.800.000 (Factura </a:t>
            </a:r>
            <a:r>
              <a:rPr lang="es-CL" sz="2100" dirty="0" err="1"/>
              <a:t>N°</a:t>
            </a:r>
            <a:r>
              <a:rPr lang="es-CL" sz="2100" dirty="0"/>
              <a:t> 67)</a:t>
            </a:r>
          </a:p>
          <a:p>
            <a:pPr marL="0" indent="0" algn="just">
              <a:buNone/>
            </a:pPr>
            <a:r>
              <a:rPr lang="es-CL" sz="2100" dirty="0"/>
              <a:t>Contratación con titulares de derecho de propiedad intelectual.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CL" dirty="0"/>
          </a:p>
          <a:p>
            <a:pPr marL="0" indent="0" algn="just">
              <a:lnSpc>
                <a:spcPct val="90000"/>
              </a:lnSpc>
              <a:buNone/>
            </a:pPr>
            <a:endParaRPr lang="es-MX" dirty="0"/>
          </a:p>
          <a:p>
            <a:pPr>
              <a:lnSpc>
                <a:spcPct val="90000"/>
              </a:lnSpc>
            </a:pPr>
            <a:endParaRPr lang="es-MX" dirty="0"/>
          </a:p>
        </p:txBody>
      </p:sp>
      <p:pic>
        <p:nvPicPr>
          <p:cNvPr id="5" name="Imagen 4" descr="Un grupo de personas sentadas&#10;&#10;Descripción generada automáticamente">
            <a:extLst>
              <a:ext uri="{FF2B5EF4-FFF2-40B4-BE49-F238E27FC236}">
                <a16:creationId xmlns:a16="http://schemas.microsoft.com/office/drawing/2014/main" id="{DC30BDD4-AD86-BA6D-9E49-BDC9F57B9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 b="3"/>
          <a:stretch/>
        </p:blipFill>
        <p:spPr>
          <a:xfrm>
            <a:off x="297353" y="741762"/>
            <a:ext cx="5423429" cy="420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03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sentadas en una sala&#10;&#10;Descripción generada automáticamente">
            <a:extLst>
              <a:ext uri="{FF2B5EF4-FFF2-40B4-BE49-F238E27FC236}">
                <a16:creationId xmlns:a16="http://schemas.microsoft.com/office/drawing/2014/main" id="{2AC6D601-92ED-E122-6006-330543A27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85" y="1163908"/>
            <a:ext cx="2911771" cy="388236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8394C7-99CB-2E3E-103E-6E41ED5F8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9484" y="625033"/>
            <a:ext cx="7255181" cy="562336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Nombre: Asesoría en prácticas de Indicadores de Desarrollo Personal y Social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Fecha: 13 de diciembre de 2023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Lugar: Escuela Básica San Pedro de Atacama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Desarrollo: Aplicar  metodología de proyectos de servicio y formativos con el equipo de convivencia escolar, padres y apoderados para mejorar los Indicadores de Desarrollo Personal y Social en base al sello formativo de la Escuela.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 err="1"/>
              <a:t>N°</a:t>
            </a:r>
            <a:r>
              <a:rPr lang="es-CL" dirty="0"/>
              <a:t> de beneficiarios: 10 integrantes de Convivencia Escolar y Dupla Psicosocial.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Beneficios entregados: Contar con pautas y formatos que les permitan desarrollar proyectos de servicio en conjunto con los padres y apoderados del establecimiento.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Indicadores de aprendizaje: Diseño de proyecto de servicio a la comunidad.</a:t>
            </a:r>
          </a:p>
          <a:p>
            <a:pPr marL="0" indent="0" algn="just">
              <a:buNone/>
            </a:pPr>
            <a:r>
              <a:rPr lang="es-CL" dirty="0"/>
              <a:t>Financiamiento: Presupuesto de SEP declarado en el PME del establecimiento</a:t>
            </a:r>
          </a:p>
          <a:p>
            <a:pPr marL="0" indent="0" algn="just">
              <a:buNone/>
            </a:pPr>
            <a:r>
              <a:rPr lang="es-CL" dirty="0"/>
              <a:t>Orden de Compra: </a:t>
            </a:r>
            <a:r>
              <a:rPr lang="es-CL" dirty="0" err="1"/>
              <a:t>N°</a:t>
            </a:r>
            <a:r>
              <a:rPr lang="es-CL" dirty="0"/>
              <a:t> 3051-356-SE23</a:t>
            </a:r>
          </a:p>
          <a:p>
            <a:pPr marL="0" indent="0" algn="just">
              <a:buNone/>
            </a:pPr>
            <a:endParaRPr lang="es-CL" dirty="0"/>
          </a:p>
          <a:p>
            <a:pPr marL="0" indent="0" algn="just">
              <a:lnSpc>
                <a:spcPct val="90000"/>
              </a:lnSpc>
              <a:buNone/>
            </a:pPr>
            <a:endParaRPr lang="es-MX" dirty="0"/>
          </a:p>
          <a:p>
            <a:pPr>
              <a:lnSpc>
                <a:spcPct val="90000"/>
              </a:lnSpc>
            </a:pPr>
            <a:endParaRPr lang="es-MX" sz="1300" dirty="0"/>
          </a:p>
        </p:txBody>
      </p:sp>
    </p:spTree>
    <p:extLst>
      <p:ext uri="{BB962C8B-B14F-4D97-AF65-F5344CB8AC3E}">
        <p14:creationId xmlns:p14="http://schemas.microsoft.com/office/powerpoint/2010/main" val="38915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353BCA-029A-4F22-77CD-6565B9314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839" y="749782"/>
            <a:ext cx="6446652" cy="5627869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Nombre: Seminario de actualización para directivos en el desarrollo de habilidades para un buen desempeño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Fecha: 13 de diciembre de 2023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Lugar: Escuela Básica San Pedro de Atacama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Desarrollo: Espacios de reflexión que les permitió reconocer, tomar conciencia y vincular funciones que dan sentido al liderazgo en la gestión directiva, desde la identidad del PEI.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 err="1"/>
              <a:t>N°</a:t>
            </a:r>
            <a:r>
              <a:rPr lang="es-CL" dirty="0"/>
              <a:t> de beneficiarios: 06 integrantes del Equipo de Gestión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Beneficiarios indirectos: 55 docentes y 65 asistentes de la educación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Beneficios entregados: Aplicación de cuestionarios que les permitió graficar el desempeño del Equipo de Gestión, localizando las falencias y los diferentes tipos de liderazgo en el Equipo de Gestión.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Indicadores de aprendizajes: Rúbricas, gráficos y autoevaluación de los integrantes del Equipo de Gestión. </a:t>
            </a:r>
          </a:p>
          <a:p>
            <a:pPr marL="0" indent="0" algn="just">
              <a:buNone/>
            </a:pPr>
            <a:r>
              <a:rPr lang="es-CL" dirty="0"/>
              <a:t>Financiamiento: Presupuesto de SEP declarado en el PME del establecimiento</a:t>
            </a:r>
          </a:p>
          <a:p>
            <a:pPr marL="0" indent="0" algn="just">
              <a:buNone/>
            </a:pPr>
            <a:r>
              <a:rPr lang="es-CL" dirty="0"/>
              <a:t>Orden de Compra: </a:t>
            </a:r>
            <a:r>
              <a:rPr lang="es-CL" dirty="0" err="1"/>
              <a:t>N°</a:t>
            </a:r>
            <a:r>
              <a:rPr lang="es-CL" dirty="0"/>
              <a:t> 3051-356-SE23</a:t>
            </a:r>
          </a:p>
          <a:p>
            <a:pPr marL="0" indent="0" algn="just">
              <a:buNone/>
            </a:pPr>
            <a:r>
              <a:rPr lang="es-CL" dirty="0"/>
              <a:t>Valor: $6.000.000 (Factura </a:t>
            </a:r>
            <a:r>
              <a:rPr lang="es-CL" dirty="0" err="1"/>
              <a:t>N°</a:t>
            </a:r>
            <a:r>
              <a:rPr lang="es-CL" dirty="0"/>
              <a:t> 67)</a:t>
            </a:r>
          </a:p>
          <a:p>
            <a:pPr marL="0" indent="0" algn="just">
              <a:buNone/>
            </a:pPr>
            <a:r>
              <a:rPr lang="es-CL" dirty="0"/>
              <a:t>Contratación con titulares de derecho de propiedad intelectual.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MX" dirty="0"/>
          </a:p>
          <a:p>
            <a:pPr>
              <a:lnSpc>
                <a:spcPct val="90000"/>
              </a:lnSpc>
            </a:pPr>
            <a:endParaRPr lang="es-MX" dirty="0"/>
          </a:p>
        </p:txBody>
      </p:sp>
      <p:pic>
        <p:nvPicPr>
          <p:cNvPr id="5" name="Imagen 4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3DDCA299-BC89-F106-3F66-020A219417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0" r="20831" b="-2"/>
          <a:stretch/>
        </p:blipFill>
        <p:spPr>
          <a:xfrm>
            <a:off x="596311" y="1314379"/>
            <a:ext cx="3144597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1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AC2BC8-216E-2077-592B-75E809AB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FUNDACIÓN PAIDEIA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98B4A2-28B6-DCBF-DF74-36C61AC2A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46835"/>
            <a:ext cx="8596668" cy="4594527"/>
          </a:xfrm>
        </p:spPr>
        <p:txBody>
          <a:bodyPr/>
          <a:lstStyle/>
          <a:p>
            <a:pPr algn="just"/>
            <a:r>
              <a:rPr lang="es-CL" dirty="0"/>
              <a:t>Es una entidad Sin Fines de Lucro, nace como una organización con el propósito de entregar sus servicios generando oportunidades de desarrollo en los estudiantes de establecimientos educacionales del país. Trabajadores y ciudadanos en general a partir del fortalecimiento en la gestión de la educación con el fin de lograr sus metas.</a:t>
            </a:r>
          </a:p>
          <a:p>
            <a:pPr algn="just"/>
            <a:r>
              <a:rPr lang="es-CL" dirty="0"/>
              <a:t>Cuenta con </a:t>
            </a:r>
            <a:r>
              <a:rPr lang="es-MX" dirty="0"/>
              <a:t>reconocimiento del Ministerio de Educación certificando que Fundación PAIDEIA pertenece al Registro Público de Personas y Entidades Pedagógicas y Técnicas de Apoyo, de acuerdo a lo establecido en la Ley N°18.956 que Reestructura el Ministerio de Educación y la Ley N°20.248 de la Subvención Escolar Preferencial, y se encuentra vigente para ofrecer los servicios que formalmente han sido inscritos en dicho Registro, y prestar apoyo a los establecimientos educacionales en la elaboración e implementación de sus Planes de Mejoramiento Educativo.</a:t>
            </a:r>
          </a:p>
          <a:p>
            <a:pPr algn="just"/>
            <a:r>
              <a:rPr lang="es-MX" dirty="0"/>
              <a:t>Folio </a:t>
            </a:r>
            <a:r>
              <a:rPr lang="es-MX" dirty="0" err="1"/>
              <a:t>N°</a:t>
            </a:r>
            <a:r>
              <a:rPr lang="es-MX" dirty="0"/>
              <a:t> 11943</a:t>
            </a:r>
          </a:p>
          <a:p>
            <a:pPr algn="just"/>
            <a:r>
              <a:rPr lang="es-MX" dirty="0"/>
              <a:t>Fecha de inscripción:02-03-2016</a:t>
            </a:r>
          </a:p>
        </p:txBody>
      </p:sp>
    </p:spTree>
    <p:extLst>
      <p:ext uri="{BB962C8B-B14F-4D97-AF65-F5344CB8AC3E}">
        <p14:creationId xmlns:p14="http://schemas.microsoft.com/office/powerpoint/2010/main" val="3613067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3A2D2C60-C215-D909-E95F-A038321F1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1" y="853780"/>
            <a:ext cx="5176482" cy="4250656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06EF61-D218-EB9B-464B-77E20A92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923" y="451413"/>
            <a:ext cx="5872647" cy="612300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Nombre: Seminario de actualización para directivos en el desarrollo de habilidades para un buen desempeño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Fecha: 14 de diciembre de 2023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Lugar: Escuela Básica San Pedro de Atacama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Desarrollo: Por medio de un asesoramiento entregado por el </a:t>
            </a:r>
            <a:r>
              <a:rPr lang="es-CL" dirty="0" err="1"/>
              <a:t>Ps</a:t>
            </a:r>
            <a:r>
              <a:rPr lang="es-CL" dirty="0"/>
              <a:t> Ricardo Gaete permitió generar espacios de  reflexión de mejoras para obtener un impacto en los resultados de la unidad educativa.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 err="1"/>
              <a:t>N°</a:t>
            </a:r>
            <a:r>
              <a:rPr lang="es-CL" dirty="0"/>
              <a:t> de beneficiarios directos: 11 integrantes del Equipo de Gestión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Beneficiarios indirectos: docentes, asistentes de la educación, alumnos y padres y apoderados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Beneficios entregados: Mejorar el liderazgo y las prácticas de desempeño.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Indicadores de aprendizaje: Cuadro estadísticos de desempeño de cada integrante, análisis FODA del equipo 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Financiamiento: Presupuesto  SEP declarado en el PME del establecimiento.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s-CL" dirty="0"/>
              <a:t>Orden de Compra: </a:t>
            </a:r>
            <a:r>
              <a:rPr lang="es-CL" dirty="0" err="1"/>
              <a:t>N°</a:t>
            </a:r>
            <a:r>
              <a:rPr lang="es-CL" dirty="0"/>
              <a:t> 3051-356.SE23</a:t>
            </a:r>
            <a:endParaRPr lang="es-MX" dirty="0"/>
          </a:p>
          <a:p>
            <a:pPr>
              <a:lnSpc>
                <a:spcPct val="90000"/>
              </a:lnSpc>
            </a:pP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52787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2C9ED6-51B4-ECD6-7903-E71B593A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PROYECTOS EN DESARROLLO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805D65-A848-BEC6-5A75-9FF2C5B7F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47777"/>
            <a:ext cx="4737904" cy="450062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90000"/>
              </a:lnSpc>
            </a:pPr>
            <a:r>
              <a:rPr lang="es-CL" sz="2100" dirty="0"/>
              <a:t>Desafío de la Educación y Trastornos del Espectro Autista (TEA)</a:t>
            </a:r>
          </a:p>
          <a:p>
            <a:pPr algn="just">
              <a:lnSpc>
                <a:spcPct val="90000"/>
              </a:lnSpc>
            </a:pPr>
            <a:r>
              <a:rPr lang="es-CL" sz="2100" dirty="0"/>
              <a:t>El proyecto se centra en talleres para los diferentes actores de la sociedad, fue diseñado por el equipo de profesionales de la Fundación atendiendo a una necesidad de acuerdo a la investigación realizada en la II Región</a:t>
            </a:r>
          </a:p>
          <a:p>
            <a:pPr algn="just">
              <a:lnSpc>
                <a:spcPct val="90000"/>
              </a:lnSpc>
            </a:pPr>
            <a:r>
              <a:rPr lang="es-CL" sz="2100" dirty="0"/>
              <a:t>Beneficiarios directos: Docentes, Profesionales de la Educación y Salud</a:t>
            </a:r>
          </a:p>
          <a:p>
            <a:pPr algn="just">
              <a:lnSpc>
                <a:spcPct val="90000"/>
              </a:lnSpc>
            </a:pPr>
            <a:r>
              <a:rPr lang="es-CL" sz="2100" dirty="0"/>
              <a:t>Beneficiarios indirectos: Estudiantes con condición de espectro autista y sus familias</a:t>
            </a:r>
          </a:p>
          <a:p>
            <a:pPr algn="just">
              <a:lnSpc>
                <a:spcPct val="90000"/>
              </a:lnSpc>
            </a:pPr>
            <a:r>
              <a:rPr lang="es-CL" sz="2100" dirty="0"/>
              <a:t>Objetivo: Conocer las características de las estudiantes con condición espectro autista, para responder de manera integral y contextualizada a las necesidades educativas y familiares, diseñando y evaluando estrategias pertinentes que favorezcan el proceso educativo de cada niño/a de nuestro país.</a:t>
            </a:r>
          </a:p>
          <a:p>
            <a:pPr algn="just">
              <a:lnSpc>
                <a:spcPct val="90000"/>
              </a:lnSpc>
            </a:pPr>
            <a:endParaRPr lang="es-CL" sz="2100" dirty="0"/>
          </a:p>
          <a:p>
            <a:pPr>
              <a:lnSpc>
                <a:spcPct val="90000"/>
              </a:lnSpc>
            </a:pPr>
            <a:endParaRPr lang="es-MX" sz="1000" dirty="0"/>
          </a:p>
        </p:txBody>
      </p:sp>
      <p:pic>
        <p:nvPicPr>
          <p:cNvPr id="4" name="Imagen 3" descr="Imagen que contiene interior, persona, bebé, sostener&#10;&#10;Descripción generada automáticamente">
            <a:extLst>
              <a:ext uri="{FF2B5EF4-FFF2-40B4-BE49-F238E27FC236}">
                <a16:creationId xmlns:a16="http://schemas.microsoft.com/office/drawing/2014/main" id="{5036106A-B246-E701-4E17-D1B07596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"/>
          <a:stretch/>
        </p:blipFill>
        <p:spPr>
          <a:xfrm>
            <a:off x="674953" y="1747777"/>
            <a:ext cx="5423429" cy="419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18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1E2E8-E1CF-AD56-EC7B-3F57AEBC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26720"/>
            <a:ext cx="8596668" cy="1534160"/>
          </a:xfrm>
        </p:spPr>
        <p:txBody>
          <a:bodyPr>
            <a:normAutofit fontScale="90000"/>
          </a:bodyPr>
          <a:lstStyle/>
          <a:p>
            <a:pPr algn="ctr"/>
            <a:r>
              <a:rPr lang="es-US" b="1" i="1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“Diagnóstico de necesidades para la formación continua de equipos educativos de educación Parvularia”</a:t>
            </a:r>
            <a:r>
              <a:rPr lang="es-CL" sz="1800" dirty="0"/>
              <a:t>        </a:t>
            </a:r>
            <a:r>
              <a:rPr lang="es-CL" sz="3100" dirty="0"/>
              <a:t>REGION ANTOFAGASTA </a:t>
            </a:r>
            <a:b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7D02F9-F6B5-21E7-77E1-38AA2F1A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37147"/>
            <a:ext cx="9685866" cy="3880773"/>
          </a:xfrm>
        </p:spPr>
        <p:txBody>
          <a:bodyPr>
            <a:normAutofit/>
          </a:bodyPr>
          <a:lstStyle/>
          <a:p>
            <a:r>
              <a:rPr lang="es-US" sz="24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Objetivo:</a:t>
            </a:r>
          </a:p>
          <a:p>
            <a:pPr marL="0" indent="0">
              <a:buNone/>
            </a:pPr>
            <a:r>
              <a:rPr lang="es-US" sz="24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Conocer cuáles son las </a:t>
            </a:r>
            <a:r>
              <a:rPr lang="es-US" sz="2400" b="1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necesidades de los equipos educativos  que permitirá definir y priorizar los contenidos</a:t>
            </a:r>
            <a:r>
              <a:rPr lang="es-US" sz="24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se necesita </a:t>
            </a:r>
            <a:r>
              <a:rPr lang="es-US" sz="2400" b="1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fortalecer y potenciar para acompañar de mejor manera la formación de los párvulos con necesidades educativas (TEA)</a:t>
            </a:r>
          </a:p>
          <a:p>
            <a:pPr marL="0" indent="0">
              <a:buNone/>
            </a:pPr>
            <a:endParaRPr lang="es-CL" sz="2400" b="1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US" sz="1800" dirty="0">
                <a:effectLst/>
                <a:latin typeface="Abadi Extra Light" panose="020B02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instrumento constó de 15 criterios a evaluar a través de escalas de apreciación, listas de cotejo y preguntas abiertas.</a:t>
            </a:r>
            <a:endParaRPr lang="es-CL" sz="1800" dirty="0">
              <a:effectLst/>
              <a:latin typeface="Abadi Extra Light" panose="020B02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CL" dirty="0">
                <a:latin typeface="Abadi Extra Light" panose="020B0204020104020204" pitchFamily="34" charset="0"/>
              </a:rPr>
              <a:t>31 encuestas</a:t>
            </a:r>
          </a:p>
          <a:p>
            <a:endParaRPr lang="es-CL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59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E2E8D647-6163-4B22-825A-EDCA8B966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014" y="1133807"/>
            <a:ext cx="5863735" cy="459038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993A05B-E762-BBCC-B156-106E30369846}"/>
              </a:ext>
            </a:extLst>
          </p:cNvPr>
          <p:cNvSpPr txBox="1"/>
          <p:nvPr/>
        </p:nvSpPr>
        <p:spPr>
          <a:xfrm>
            <a:off x="7157018" y="1133807"/>
            <a:ext cx="43847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En relación con el manejo de  conocimientos sobre TEA, las participantes señalan que </a:t>
            </a:r>
            <a:r>
              <a:rPr lang="es-ES" b="1" u="sng" dirty="0"/>
              <a:t>conocen bastante</a:t>
            </a:r>
            <a:r>
              <a:rPr lang="es-ES" dirty="0"/>
              <a:t> sobre:  </a:t>
            </a:r>
            <a:r>
              <a:rPr lang="es-ES" b="1" dirty="0"/>
              <a:t>Definición de TEA y características de niños TEA</a:t>
            </a:r>
            <a:r>
              <a:rPr lang="es-ES" dirty="0"/>
              <a:t>. 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 Sin embargo, reconocen </a:t>
            </a:r>
            <a:r>
              <a:rPr lang="es-ES" b="1" u="sng" dirty="0"/>
              <a:t>conocer solo</a:t>
            </a:r>
            <a:r>
              <a:rPr lang="es-ES" u="sng" dirty="0"/>
              <a:t> </a:t>
            </a:r>
            <a:r>
              <a:rPr lang="es-ES" b="1" u="sng" dirty="0"/>
              <a:t>algo </a:t>
            </a:r>
            <a:r>
              <a:rPr lang="es-ES" b="1" dirty="0"/>
              <a:t>respecto al origen y causas, desarrollo de la comunicación  </a:t>
            </a:r>
            <a:r>
              <a:rPr lang="es-ES" dirty="0"/>
              <a:t>y </a:t>
            </a:r>
            <a:r>
              <a:rPr lang="es-ES" b="1" dirty="0"/>
              <a:t>respecto a estrategias educativas para niños TEA</a:t>
            </a:r>
            <a:r>
              <a:rPr lang="es-ES" dirty="0"/>
              <a:t>. 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 Las respuestas respecto que al</a:t>
            </a:r>
            <a:r>
              <a:rPr lang="es-ES" b="1" dirty="0"/>
              <a:t> trabajo con familias de niños TEA y estrategias pedagógicas para niños TEA. 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1616345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F3576A-8A61-FAED-A675-50668C4FE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69302" y="711835"/>
            <a:ext cx="9919017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Respecto a los contenidos que debería abordar el siguiente programa de formación continua 2023 se señalan:</a:t>
            </a:r>
          </a:p>
          <a:p>
            <a:pPr marL="0" indent="0">
              <a:buNone/>
            </a:pPr>
            <a:endParaRPr lang="es-ES" sz="32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s-E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Aspectos conceptuales del Trastorno del Espectro Autista: </a:t>
            </a:r>
          </a:p>
          <a:p>
            <a:pPr marL="0" indent="0">
              <a:buNone/>
            </a:pPr>
            <a:r>
              <a:rPr lang="es-ES" sz="3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Detección, causas, niveles,  estrategias pedagógicas (pictogramas y otras), desarrollo socioemocional en niños TEA, comunicación, trabajo con familias de niños TEA, primeros auxilios, abordaje de desregulaciones, desarrollo sensorial, evaluación.</a:t>
            </a:r>
          </a:p>
        </p:txBody>
      </p:sp>
    </p:spTree>
    <p:extLst>
      <p:ext uri="{BB962C8B-B14F-4D97-AF65-F5344CB8AC3E}">
        <p14:creationId xmlns:p14="http://schemas.microsoft.com/office/powerpoint/2010/main" val="3697970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081FF-6DB5-9925-9256-F384EAB0F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54000"/>
            <a:ext cx="8596668" cy="751840"/>
          </a:xfrm>
        </p:spPr>
        <p:txBody>
          <a:bodyPr/>
          <a:lstStyle/>
          <a:p>
            <a:r>
              <a:rPr lang="es-CL" dirty="0"/>
              <a:t>Objetivos 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6BC2A0-6321-A1C5-1103-E14C18C0D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89038"/>
            <a:ext cx="10058400" cy="5291442"/>
          </a:xfrm>
        </p:spPr>
        <p:txBody>
          <a:bodyPr>
            <a:noAutofit/>
          </a:bodyPr>
          <a:lstStyle/>
          <a:p>
            <a:pPr marL="0" lvl="0" indent="0" algn="just">
              <a:buNone/>
            </a:pP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1. </a:t>
            </a:r>
            <a:r>
              <a:rPr lang="es-MX" sz="2400" u="sng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Conocer la normativa que regula </a:t>
            </a: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los derechos de personas con Trastorno del espectro autista en Chile y en el sistema educativo. (Nueva Ley 21.545 Marzo 2023)</a:t>
            </a:r>
            <a:endParaRPr lang="es-CL" sz="24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just">
              <a:buNone/>
            </a:pP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2. Construir conocimientos respecto a las </a:t>
            </a:r>
            <a:r>
              <a:rPr lang="es-MX" sz="2400" u="sng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características cognitivas, comunicativas, afectivas y sociales</a:t>
            </a: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de los niños con trastornos del especto autista.</a:t>
            </a:r>
            <a:endParaRPr lang="es-CL" sz="24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just">
              <a:buNone/>
            </a:pP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3. Identificar </a:t>
            </a:r>
            <a:r>
              <a:rPr lang="es-MX" sz="2400" u="sng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estrategias y recursos para el acompañamiento de niños con TEA y sus familias</a:t>
            </a: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analizando la pertinencia para aplicación en sus contextos educativos.</a:t>
            </a:r>
            <a:endParaRPr lang="es-CL" sz="24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 algn="just">
              <a:spcAft>
                <a:spcPts val="800"/>
              </a:spcAft>
              <a:buNone/>
            </a:pP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4. </a:t>
            </a:r>
            <a:r>
              <a:rPr lang="es-MX" sz="2400" u="sng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Diseñar, aplicar y evaluar una propuesta de acción “proyecto de acompañamiento para niños TEA y sus familias” </a:t>
            </a:r>
            <a:r>
              <a:rPr lang="es-MX" sz="2400" kern="100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que sea pertinente a su contexto y que incorpore todos los elementos aprendidos desde los contenidos de este programa.</a:t>
            </a:r>
            <a:endParaRPr lang="es-CL" sz="2400" kern="1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s-CL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51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36EC3-7D36-7B44-AD08-59221779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NUESTRO EQUIPO PROFESIONAL Y COLABORADORES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6618CE-F03A-0134-3C3B-34EBA3E4B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565" y="1930401"/>
            <a:ext cx="6898511" cy="450512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1600" dirty="0"/>
              <a:t>Ricardo Gaete Hernández - Psicólogo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Norma Gaete Soto – Profesora de Educación General Básica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Carolina López </a:t>
            </a:r>
            <a:r>
              <a:rPr lang="es-CL" sz="1600" dirty="0" err="1"/>
              <a:t>Cancino</a:t>
            </a:r>
            <a:r>
              <a:rPr lang="es-CL" sz="1600" dirty="0"/>
              <a:t> – Educadora de Párvulos, Doctora en Educación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Bárbara Martínez Fuentes – Ingeniera en realidad virtual y diseñadora de videojuegos.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Pablo Montecinos Muñoz – Psicólogo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Vicente Olguín Nocera – Educador Diferencial, </a:t>
            </a:r>
            <a:r>
              <a:rPr lang="es-CL" sz="1600" dirty="0" err="1"/>
              <a:t>Practitioner</a:t>
            </a:r>
            <a:r>
              <a:rPr lang="es-CL" sz="1600" dirty="0"/>
              <a:t> en PNL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Eduardo Opazo Díaz – Ingeniero en Programación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Marcela Paz Venegas – Enfermera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Claudio Rojas Araya – Psicólogo, Doctor en Neuropsicología Clínica</a:t>
            </a:r>
          </a:p>
          <a:p>
            <a:pPr>
              <a:lnSpc>
                <a:spcPct val="90000"/>
              </a:lnSpc>
            </a:pPr>
            <a:r>
              <a:rPr lang="es-CL" sz="1600" dirty="0"/>
              <a:t>Rodrigo Valenzuela Merino – Profesor de Matemática</a:t>
            </a:r>
          </a:p>
          <a:p>
            <a:pPr>
              <a:lnSpc>
                <a:spcPct val="90000"/>
              </a:lnSpc>
            </a:pPr>
            <a:endParaRPr lang="es-CL" sz="1300" dirty="0"/>
          </a:p>
          <a:p>
            <a:pPr>
              <a:lnSpc>
                <a:spcPct val="90000"/>
              </a:lnSpc>
            </a:pPr>
            <a:endParaRPr lang="es-MX" sz="1300" dirty="0"/>
          </a:p>
        </p:txBody>
      </p:sp>
      <p:pic>
        <p:nvPicPr>
          <p:cNvPr id="1026" name="Picture 2" descr="Imagenes Gracias Equipo">
            <a:extLst>
              <a:ext uri="{FF2B5EF4-FFF2-40B4-BE49-F238E27FC236}">
                <a16:creationId xmlns:a16="http://schemas.microsoft.com/office/drawing/2014/main" id="{733CBF55-B9CA-A890-8F9E-CB52B2B6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r="12254" b="1"/>
          <a:stretch/>
        </p:blipFill>
        <p:spPr bwMode="auto">
          <a:xfrm>
            <a:off x="677334" y="2159331"/>
            <a:ext cx="3144597" cy="388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45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7F46A-CFF2-4B4F-8786-C6515CCB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31" y="185854"/>
            <a:ext cx="10507339" cy="1320800"/>
          </a:xfrm>
        </p:spPr>
        <p:txBody>
          <a:bodyPr>
            <a:normAutofit/>
          </a:bodyPr>
          <a:lstStyle/>
          <a:p>
            <a:pPr algn="just"/>
            <a:r>
              <a:rPr lang="es-CL" dirty="0"/>
              <a:t>Servicios inscritos en Registro Público de Entidades pedagógicas y técnicas de apoyo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CF0C54-3508-7F42-96EC-68090311F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884" y="1506654"/>
            <a:ext cx="6300438" cy="5351346"/>
          </a:xfrm>
        </p:spPr>
      </p:pic>
    </p:spTree>
    <p:extLst>
      <p:ext uri="{BB962C8B-B14F-4D97-AF65-F5344CB8AC3E}">
        <p14:creationId xmlns:p14="http://schemas.microsoft.com/office/powerpoint/2010/main" val="1896763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D54399F-00F9-2F48-BDAF-7A568638C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3" y="0"/>
            <a:ext cx="5263375" cy="6858000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F562B55-AFF6-3D4A-ACF2-7B2B8826D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469901"/>
            <a:ext cx="64516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tecedentes y trayectoría historica de la pedagogía timeline ...">
            <a:extLst>
              <a:ext uri="{FF2B5EF4-FFF2-40B4-BE49-F238E27FC236}">
                <a16:creationId xmlns:a16="http://schemas.microsoft.com/office/drawing/2014/main" id="{5525F3BB-C424-7EED-9C42-6ED18F327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8" r="2071"/>
          <a:stretch/>
        </p:blipFill>
        <p:spPr bwMode="auto">
          <a:xfrm>
            <a:off x="4389120" y="-1"/>
            <a:ext cx="780288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F9D8D43-40AD-C85C-AD0D-F6A69609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DIRECTORIO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FFFBA7-75CC-21DC-DB7F-BEDB57F74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pPr algn="just"/>
            <a:r>
              <a:rPr lang="es-CL" sz="2000" dirty="0"/>
              <a:t>Presidenta: Marcela Elizabeth Herrera Carvajal</a:t>
            </a:r>
          </a:p>
          <a:p>
            <a:pPr algn="just"/>
            <a:r>
              <a:rPr lang="es-CL" sz="2000" dirty="0"/>
              <a:t>Vicepresidente: Nicolás Alejandro Venegas Herrera</a:t>
            </a:r>
          </a:p>
          <a:p>
            <a:pPr algn="just"/>
            <a:r>
              <a:rPr lang="es-CL" sz="2000" dirty="0"/>
              <a:t>Tesorero : Rodrigo Andrés Venegas Herrera</a:t>
            </a:r>
          </a:p>
          <a:p>
            <a:pPr algn="just"/>
            <a:r>
              <a:rPr lang="es-CL" sz="2000" dirty="0"/>
              <a:t>Secretario: Adrián Santiago Venegas Gallegos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2490533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E0E6E-3EDE-CE86-5589-504DFF07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6745456" cy="1320800"/>
          </a:xfrm>
        </p:spPr>
        <p:txBody>
          <a:bodyPr anchor="ctr">
            <a:normAutofit/>
          </a:bodyPr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PALABRAS DE NUESTRA PRESIDENTA Y  DIRECTORA</a:t>
            </a:r>
            <a:endParaRPr lang="es-MX" dirty="0">
              <a:solidFill>
                <a:schemeClr val="tx1"/>
              </a:solidFill>
            </a:endParaRPr>
          </a:p>
        </p:txBody>
      </p:sp>
      <p:pic>
        <p:nvPicPr>
          <p:cNvPr id="5" name="Marcador de contenido 4" descr="Una mujer sonriendo&#10;&#10;Descripción generada automáticamente">
            <a:extLst>
              <a:ext uri="{FF2B5EF4-FFF2-40B4-BE49-F238E27FC236}">
                <a16:creationId xmlns:a16="http://schemas.microsoft.com/office/drawing/2014/main" id="{0617E52A-065E-58A1-345E-8418F83F3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21" y="609600"/>
            <a:ext cx="3251701" cy="4604598"/>
          </a:xfrm>
          <a:prstGeom prst="rect">
            <a:avLst/>
          </a:prstGeom>
        </p:spPr>
      </p:pic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07F78F96-A19B-6A29-4912-B4127CEB4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2" y="1930399"/>
            <a:ext cx="7043063" cy="4112591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Al </a:t>
            </a:r>
            <a:r>
              <a:rPr lang="en-US" sz="2000" dirty="0" err="1">
                <a:solidFill>
                  <a:schemeClr val="tx1"/>
                </a:solidFill>
              </a:rPr>
              <a:t>finalizar</a:t>
            </a:r>
            <a:r>
              <a:rPr lang="en-US" sz="2000" dirty="0">
                <a:solidFill>
                  <a:schemeClr val="tx1"/>
                </a:solidFill>
              </a:rPr>
              <a:t> un nuevo </a:t>
            </a:r>
            <a:r>
              <a:rPr lang="en-US" sz="2000" dirty="0" err="1">
                <a:solidFill>
                  <a:schemeClr val="tx1"/>
                </a:solidFill>
              </a:rPr>
              <a:t>año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sólo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queda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agradecer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todas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todos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nuestros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colaboradores</a:t>
            </a:r>
            <a:r>
              <a:rPr lang="en-US" sz="2000" dirty="0">
                <a:solidFill>
                  <a:schemeClr val="tx1"/>
                </a:solidFill>
              </a:rPr>
              <a:t> que </a:t>
            </a:r>
            <a:r>
              <a:rPr lang="en-US" sz="2000" dirty="0" err="1">
                <a:solidFill>
                  <a:schemeClr val="tx1"/>
                </a:solidFill>
              </a:rPr>
              <a:t>hacen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posible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llevar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cabo</a:t>
            </a:r>
            <a:r>
              <a:rPr lang="en-US" sz="2000" dirty="0">
                <a:solidFill>
                  <a:schemeClr val="tx1"/>
                </a:solidFill>
              </a:rPr>
              <a:t> las </a:t>
            </a:r>
            <a:r>
              <a:rPr lang="en-US" sz="2000" dirty="0" err="1">
                <a:solidFill>
                  <a:schemeClr val="tx1"/>
                </a:solidFill>
              </a:rPr>
              <a:t>acciones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compromisos</a:t>
            </a:r>
            <a:r>
              <a:rPr lang="en-US" sz="2000" dirty="0">
                <a:solidFill>
                  <a:schemeClr val="tx1"/>
                </a:solidFill>
              </a:rPr>
              <a:t> de la Fundación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entregar</a:t>
            </a:r>
            <a:r>
              <a:rPr lang="en-US" sz="2000" dirty="0">
                <a:solidFill>
                  <a:schemeClr val="tx1"/>
                </a:solidFill>
              </a:rPr>
              <a:t> sus </a:t>
            </a:r>
            <a:r>
              <a:rPr lang="en-US" sz="2000" dirty="0" err="1">
                <a:solidFill>
                  <a:schemeClr val="tx1"/>
                </a:solidFill>
              </a:rPr>
              <a:t>conocimientos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experiencias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</a:t>
            </a:r>
            <a:r>
              <a:rPr lang="en-US" sz="2000" dirty="0">
                <a:solidFill>
                  <a:schemeClr val="tx1"/>
                </a:solidFill>
              </a:rPr>
              <a:t> pos de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mejor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calidad</a:t>
            </a:r>
            <a:r>
              <a:rPr lang="en-US" sz="2000" dirty="0">
                <a:solidFill>
                  <a:schemeClr val="tx1"/>
                </a:solidFill>
              </a:rPr>
              <a:t> de vida de </a:t>
            </a:r>
            <a:r>
              <a:rPr lang="en-US" sz="2000" dirty="0" err="1">
                <a:solidFill>
                  <a:schemeClr val="tx1"/>
                </a:solidFill>
              </a:rPr>
              <a:t>niñas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niños,jóvenes</a:t>
            </a:r>
            <a:r>
              <a:rPr lang="en-US" sz="2000" dirty="0">
                <a:solidFill>
                  <a:schemeClr val="tx1"/>
                </a:solidFill>
              </a:rPr>
              <a:t>, personas con </a:t>
            </a:r>
            <a:r>
              <a:rPr lang="en-US" sz="2000" dirty="0" err="1">
                <a:solidFill>
                  <a:schemeClr val="tx1"/>
                </a:solidFill>
              </a:rPr>
              <a:t>discapacidad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adultos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mayores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</a:rPr>
              <a:t>Nos </a:t>
            </a:r>
            <a:r>
              <a:rPr lang="en-US" sz="2000" dirty="0" err="1">
                <a:solidFill>
                  <a:schemeClr val="tx1"/>
                </a:solidFill>
              </a:rPr>
              <a:t>queda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como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desafío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el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poder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entregar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nuestros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beneficiarios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conocimientos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estrategias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herramientas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por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inclusión</a:t>
            </a:r>
            <a:r>
              <a:rPr lang="en-US" sz="2000" dirty="0">
                <a:solidFill>
                  <a:schemeClr val="tx1"/>
                </a:solidFill>
              </a:rPr>
              <a:t> e </a:t>
            </a:r>
            <a:r>
              <a:rPr lang="en-US" sz="2000" dirty="0" err="1">
                <a:solidFill>
                  <a:schemeClr val="tx1"/>
                </a:solidFill>
              </a:rPr>
              <a:t>integración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todas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todos</a:t>
            </a:r>
            <a:r>
              <a:rPr lang="en-US" sz="2000" dirty="0">
                <a:solidFill>
                  <a:schemeClr val="tx1"/>
                </a:solidFill>
              </a:rPr>
              <a:t> a </a:t>
            </a:r>
            <a:r>
              <a:rPr lang="en-US" sz="2000" dirty="0" err="1">
                <a:solidFill>
                  <a:schemeClr val="tx1"/>
                </a:solidFill>
              </a:rPr>
              <a:t>una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sociedad</a:t>
            </a:r>
            <a:r>
              <a:rPr lang="en-US" sz="2000" dirty="0">
                <a:solidFill>
                  <a:schemeClr val="tx1"/>
                </a:solidFill>
              </a:rPr>
              <a:t> que </a:t>
            </a:r>
            <a:r>
              <a:rPr lang="en-US" sz="2000" dirty="0" err="1">
                <a:solidFill>
                  <a:schemeClr val="tx1"/>
                </a:solidFill>
              </a:rPr>
              <a:t>avanza</a:t>
            </a:r>
            <a:r>
              <a:rPr lang="en-US" sz="2000" dirty="0">
                <a:solidFill>
                  <a:schemeClr val="tx1"/>
                </a:solidFill>
              </a:rPr>
              <a:t> y </a:t>
            </a:r>
            <a:r>
              <a:rPr lang="en-US" sz="2000" dirty="0" err="1">
                <a:solidFill>
                  <a:schemeClr val="tx1"/>
                </a:solidFill>
              </a:rPr>
              <a:t>demanda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nuevos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cambios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/>
              <a:t>Marcela Herrera Carvajal</a:t>
            </a:r>
          </a:p>
        </p:txBody>
      </p:sp>
    </p:spTree>
    <p:extLst>
      <p:ext uri="{BB962C8B-B14F-4D97-AF65-F5344CB8AC3E}">
        <p14:creationId xmlns:p14="http://schemas.microsoft.com/office/powerpoint/2010/main" val="2068876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D43B7-4D5B-2971-3E3C-B89A76009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570" y="156238"/>
            <a:ext cx="4780458" cy="118019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           MISIÓN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FFFA56-B952-AF98-82AE-462CD607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336431"/>
            <a:ext cx="5694226" cy="47049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2800" dirty="0">
                <a:latin typeface="+mj-lt"/>
              </a:rPr>
              <a:t>Somos una institución que </a:t>
            </a:r>
            <a:r>
              <a:rPr lang="es-MX" sz="2800" dirty="0">
                <a:latin typeface="+mj-lt"/>
                <a:cs typeface="Arial" panose="020B0604020202020204" pitchFamily="34" charset="0"/>
              </a:rPr>
              <a:t>tiene como propósito fundamental ofrecer asistencia  profesional a las organizaciones e instituciones con un sentido ético y de alto compromiso con la calidad de los procesos solicitados atendiendo a las necesidades del contexto sociocultural y socioeducativo</a:t>
            </a:r>
            <a:endParaRPr lang="es-MX" sz="2800" dirty="0">
              <a:latin typeface="+mj-lt"/>
            </a:endParaRPr>
          </a:p>
        </p:txBody>
      </p:sp>
      <p:pic>
        <p:nvPicPr>
          <p:cNvPr id="4" name="Marcador de contenido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17BBD1DF-3A78-3654-F02F-4F5C065CD2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r="24535"/>
          <a:stretch/>
        </p:blipFill>
        <p:spPr>
          <a:xfrm>
            <a:off x="-1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982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4E0D0-79E9-D555-96C3-2F8BE7A7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 algn="ctr"/>
            <a:r>
              <a:rPr lang="es-CL" b="1" dirty="0">
                <a:solidFill>
                  <a:schemeClr val="tx1"/>
                </a:solidFill>
              </a:rPr>
              <a:t>VISIÓN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8EAD47-CDB3-DCE2-097A-A360D91B8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63781"/>
            <a:ext cx="6334246" cy="5260167"/>
          </a:xfrm>
        </p:spPr>
        <p:txBody>
          <a:bodyPr>
            <a:noAutofit/>
          </a:bodyPr>
          <a:lstStyle/>
          <a:p>
            <a:pPr algn="just"/>
            <a:r>
              <a:rPr lang="es-CL" sz="2800" dirty="0">
                <a:latin typeface="+mj-lt"/>
              </a:rPr>
              <a:t>Nuestros profesionales brindarán oportunidades de desarrollo educativo, cultural y social en los niños, niñas, jóvenes, adultos, personas vulnerables, personas discapacitadas y adultos mayores de nuestro país, que les permita mejorar su calidad de vida, y bienestar integrándose a una sociedad más equitativa.  </a:t>
            </a:r>
            <a:endParaRPr lang="es-MX" sz="2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pic>
        <p:nvPicPr>
          <p:cNvPr id="2050" name="Picture 2" descr="Resultado de imagen de imagenes gratis de vision">
            <a:extLst>
              <a:ext uri="{FF2B5EF4-FFF2-40B4-BE49-F238E27FC236}">
                <a16:creationId xmlns:a16="http://schemas.microsoft.com/office/drawing/2014/main" id="{84A7D8F7-BE71-D162-0E55-A6231B57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43" y="796636"/>
            <a:ext cx="4763558" cy="4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94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19589D-A26B-F71A-A8AC-22240E19B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599"/>
            <a:ext cx="4969607" cy="104667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chemeClr val="tx1"/>
                </a:solidFill>
              </a:rPr>
              <a:t>COMPROMISO PAIDEIA</a:t>
            </a:r>
            <a:endParaRPr lang="es-MX" b="1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4E1BE1-7B9E-4E50-448F-FDC6FE766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319" y="1397480"/>
            <a:ext cx="5521699" cy="4850920"/>
          </a:xfrm>
        </p:spPr>
        <p:txBody>
          <a:bodyPr>
            <a:normAutofit lnSpcReduction="10000"/>
          </a:bodyPr>
          <a:lstStyle/>
          <a:p>
            <a:pPr marL="0" marR="73660" indent="0">
              <a:spcAft>
                <a:spcPts val="0"/>
              </a:spcAft>
              <a:buNone/>
            </a:pPr>
            <a:endParaRPr lang="es-ES" dirty="0">
              <a:effectLst/>
              <a:latin typeface="Arial" panose="020B0604020202020204" pitchFamily="34" charset="0"/>
              <a:ea typeface="Arial MT"/>
              <a:cs typeface="Arial MT"/>
            </a:endParaRPr>
          </a:p>
          <a:p>
            <a:pPr marL="0" marR="73660" indent="0" algn="just">
              <a:spcAft>
                <a:spcPts val="0"/>
              </a:spcAft>
              <a:buNone/>
            </a:pPr>
            <a:r>
              <a:rPr lang="es-ES" sz="2800" dirty="0">
                <a:latin typeface="+mj-lt"/>
                <a:ea typeface="Arial MT"/>
                <a:cs typeface="Arial MT"/>
              </a:rPr>
              <a:t>Nuestro compromiso está enfocado en mejorar la calidad de vida de nuestros beneficiarios, otorgando un servicio integral para todos y todas las personas que sean beneficiadas, especialmente aquellas más vulnerables, favoreciendo la inclusión a espacios educativos, sociales y culturales </a:t>
            </a:r>
            <a:endParaRPr lang="es-MX" sz="2800" dirty="0">
              <a:effectLst/>
              <a:latin typeface="+mj-lt"/>
              <a:ea typeface="Arial MT"/>
              <a:cs typeface="Arial MT"/>
            </a:endParaRPr>
          </a:p>
          <a:p>
            <a:endParaRPr lang="es-MX" dirty="0"/>
          </a:p>
        </p:txBody>
      </p:sp>
      <p:pic>
        <p:nvPicPr>
          <p:cNvPr id="1026" name="Picture 2" descr="INCLUSIÓN EDUCATIVA: COMPROMISOS">
            <a:extLst>
              <a:ext uri="{FF2B5EF4-FFF2-40B4-BE49-F238E27FC236}">
                <a16:creationId xmlns:a16="http://schemas.microsoft.com/office/drawing/2014/main" id="{77AB269F-7345-831E-4CBF-8FC0AA3AE2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r="27275"/>
          <a:stretch/>
        </p:blipFill>
        <p:spPr bwMode="auto">
          <a:xfrm>
            <a:off x="19" y="-445273"/>
            <a:ext cx="5745219" cy="7303273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Isosceles Triangle 10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842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B144A48A-42F2-92FE-3CE5-BC1A9106AF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r="10144" b="1"/>
          <a:stretch/>
        </p:blipFill>
        <p:spPr bwMode="auto">
          <a:xfrm>
            <a:off x="5516903" y="845401"/>
            <a:ext cx="683086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0577BF9-DB45-05A0-1EE8-5A082789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00834"/>
            <a:ext cx="8195625" cy="647594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chemeClr val="tx1"/>
                </a:solidFill>
              </a:rPr>
              <a:t>NUESTRO TRABAJO SE CENTRA EN 3 EJES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ED7AB0-7B86-9219-BF7B-5152B0A6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81" y="1280160"/>
            <a:ext cx="5720219" cy="5346107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s-CL" sz="2400" dirty="0"/>
              <a:t>Potenciar a los docentes entregando herramientas y estrategias de integración e inclusión.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CL" sz="2400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400" dirty="0"/>
              <a:t>Generar instancias de inserción de todos los niños, niñas, jóvenes, adultos y adultos mayores por medio de un trabajo colaborativo promoviendo la participación de todas y todos.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s-CL" sz="2400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es-CL" sz="2400" dirty="0"/>
              <a:t>Aproximación y estrategias educativas en contextos de inclusión con foco en  estudiantes con Condición de Espectro Autista, reconociendo el rol del educador en el acompañamiento de sus estudiantes y sus familias </a:t>
            </a:r>
          </a:p>
          <a:p>
            <a:pPr>
              <a:lnSpc>
                <a:spcPct val="90000"/>
              </a:lnSpc>
            </a:pPr>
            <a:endParaRPr lang="es-CL" sz="1300" dirty="0"/>
          </a:p>
          <a:p>
            <a:pPr>
              <a:lnSpc>
                <a:spcPct val="90000"/>
              </a:lnSpc>
            </a:pPr>
            <a:endParaRPr lang="es-MX" sz="13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6389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FBBA17-68C1-41F9-89F3-78F3F2DB9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054DDBF-C387-4540-A45A-F9BEB040C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BD859CE-CE14-4780-AE18-EAE4B3284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B8A132-768E-483C-A30F-37EB64E04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F81F31DC-17B7-43F3-B8DB-CA79E1A1E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66612D03-B350-4569-BA9B-D1E1F914A5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382562E-51EA-49FC-9CA9-9E3E9FCFA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F202B3CB-9607-4519-9EB5-286A461D8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8635CEA0-18EC-41D7-BFAE-B45A7669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FC79C36B-0CF0-4AA7-A3BF-42D6B9317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D6C24F4-F8D2-44C2-8CFA-D14C5561D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</p:grpSp>
      <p:pic>
        <p:nvPicPr>
          <p:cNvPr id="5" name="Marcador de contenido 4" descr="Un grupo de personas en un auditorio&#10;&#10;Descripción generada automáticamente">
            <a:extLst>
              <a:ext uri="{FF2B5EF4-FFF2-40B4-BE49-F238E27FC236}">
                <a16:creationId xmlns:a16="http://schemas.microsoft.com/office/drawing/2014/main" id="{589AE89F-2E8A-83AD-309D-0B7C513FE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5" b="5588"/>
          <a:stretch/>
        </p:blipFill>
        <p:spPr>
          <a:xfrm>
            <a:off x="1" y="10"/>
            <a:ext cx="7133103" cy="6857990"/>
          </a:xfrm>
          <a:custGeom>
            <a:avLst/>
            <a:gdLst/>
            <a:ahLst/>
            <a:cxnLst/>
            <a:rect l="l" t="t" r="r" b="b"/>
            <a:pathLst>
              <a:path w="7133103" h="6858000">
                <a:moveTo>
                  <a:pt x="5465144" y="0"/>
                </a:moveTo>
                <a:lnTo>
                  <a:pt x="5512734" y="0"/>
                </a:lnTo>
                <a:lnTo>
                  <a:pt x="4485685" y="6857536"/>
                </a:lnTo>
                <a:lnTo>
                  <a:pt x="5579837" y="6857536"/>
                </a:lnTo>
                <a:lnTo>
                  <a:pt x="6606886" y="0"/>
                </a:lnTo>
                <a:lnTo>
                  <a:pt x="7133103" y="0"/>
                </a:lnTo>
                <a:lnTo>
                  <a:pt x="6108724" y="6858000"/>
                </a:lnTo>
                <a:lnTo>
                  <a:pt x="4428446" y="6858000"/>
                </a:lnTo>
                <a:close/>
                <a:moveTo>
                  <a:pt x="0" y="0"/>
                </a:moveTo>
                <a:lnTo>
                  <a:pt x="5317923" y="0"/>
                </a:lnTo>
                <a:lnTo>
                  <a:pt x="428122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Isosceles Triangle 30">
            <a:extLst>
              <a:ext uri="{FF2B5EF4-FFF2-40B4-BE49-F238E27FC236}">
                <a16:creationId xmlns:a16="http://schemas.microsoft.com/office/drawing/2014/main" id="{EA943224-CC7A-4070-95B6-844727282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pic>
        <p:nvPicPr>
          <p:cNvPr id="7" name="Imagen 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D7A488C3-940A-E703-8421-08D9D736C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r="3473" b="-1"/>
          <a:stretch/>
        </p:blipFill>
        <p:spPr>
          <a:xfrm>
            <a:off x="4270595" y="10"/>
            <a:ext cx="7910772" cy="6857990"/>
          </a:xfrm>
          <a:custGeom>
            <a:avLst/>
            <a:gdLst/>
            <a:ahLst/>
            <a:cxnLst/>
            <a:rect l="l" t="t" r="r" b="b"/>
            <a:pathLst>
              <a:path w="7910772" h="6858000">
                <a:moveTo>
                  <a:pt x="2851876" y="0"/>
                </a:moveTo>
                <a:lnTo>
                  <a:pt x="3272912" y="0"/>
                </a:lnTo>
                <a:lnTo>
                  <a:pt x="7910772" y="0"/>
                </a:lnTo>
                <a:lnTo>
                  <a:pt x="7910772" y="6858000"/>
                </a:lnTo>
                <a:lnTo>
                  <a:pt x="3272912" y="6858000"/>
                </a:lnTo>
                <a:lnTo>
                  <a:pt x="1827497" y="6858000"/>
                </a:lnTo>
                <a:close/>
                <a:moveTo>
                  <a:pt x="1231508" y="0"/>
                </a:moveTo>
                <a:lnTo>
                  <a:pt x="2325660" y="0"/>
                </a:lnTo>
                <a:lnTo>
                  <a:pt x="1298610" y="6857536"/>
                </a:lnTo>
                <a:lnTo>
                  <a:pt x="204458" y="6857536"/>
                </a:lnTo>
                <a:close/>
                <a:moveTo>
                  <a:pt x="1036697" y="0"/>
                </a:moveTo>
                <a:lnTo>
                  <a:pt x="1183917" y="0"/>
                </a:lnTo>
                <a:lnTo>
                  <a:pt x="14721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Freeform 52">
            <a:extLst>
              <a:ext uri="{FF2B5EF4-FFF2-40B4-BE49-F238E27FC236}">
                <a16:creationId xmlns:a16="http://schemas.microsoft.com/office/drawing/2014/main" id="{9562D834-8E2A-4BFC-9678-736F289FE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649" y="3576484"/>
            <a:ext cx="8522979" cy="3281517"/>
          </a:xfrm>
          <a:custGeom>
            <a:avLst/>
            <a:gdLst>
              <a:gd name="connsiteX0" fmla="*/ 8516100 w 8522979"/>
              <a:gd name="connsiteY0" fmla="*/ 0 h 3281517"/>
              <a:gd name="connsiteX1" fmla="*/ 8522979 w 8522979"/>
              <a:gd name="connsiteY1" fmla="*/ 3281517 h 3281517"/>
              <a:gd name="connsiteX2" fmla="*/ 650153 w 8522979"/>
              <a:gd name="connsiteY2" fmla="*/ 3281517 h 3281517"/>
              <a:gd name="connsiteX3" fmla="*/ 0 w 8522979"/>
              <a:gd name="connsiteY3" fmla="*/ 3003752 h 3281517"/>
              <a:gd name="connsiteX4" fmla="*/ 879142 w 8522979"/>
              <a:gd name="connsiteY4" fmla="*/ 690551 h 328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2979" h="3281517">
                <a:moveTo>
                  <a:pt x="8516100" y="0"/>
                </a:moveTo>
                <a:lnTo>
                  <a:pt x="8522979" y="3281517"/>
                </a:lnTo>
                <a:lnTo>
                  <a:pt x="650153" y="3281517"/>
                </a:lnTo>
                <a:lnTo>
                  <a:pt x="0" y="3003752"/>
                </a:lnTo>
                <a:lnTo>
                  <a:pt x="879142" y="690551"/>
                </a:lnTo>
                <a:close/>
              </a:path>
            </a:pathLst>
          </a:cu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A707891-4C52-4608-A0ED-3FC939DA2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4D241B4-38D9-4B04-BE4B-B3170715E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23">
            <a:extLst>
              <a:ext uri="{FF2B5EF4-FFF2-40B4-BE49-F238E27FC236}">
                <a16:creationId xmlns:a16="http://schemas.microsoft.com/office/drawing/2014/main" id="{FDF3FE78-D6C6-4D6B-AF2C-05E3DADDC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4" name="Rectangle 25">
            <a:extLst>
              <a:ext uri="{FF2B5EF4-FFF2-40B4-BE49-F238E27FC236}">
                <a16:creationId xmlns:a16="http://schemas.microsoft.com/office/drawing/2014/main" id="{11A8CE09-4DFE-4B96-8283-5798FA49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8C19945D-9050-4CFC-BC03-9EA3D20F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A01A05-C12E-FA6C-A65B-A72BE5D8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401" y="4267831"/>
            <a:ext cx="5181601" cy="13296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700" dirty="0">
                <a:solidFill>
                  <a:schemeClr val="tx1"/>
                </a:solidFill>
              </a:rPr>
              <a:t>ACTIVIDADES DESARROLLADAS 2023</a:t>
            </a:r>
          </a:p>
        </p:txBody>
      </p:sp>
      <p:sp>
        <p:nvSpPr>
          <p:cNvPr id="38" name="Rectangle 27">
            <a:extLst>
              <a:ext uri="{FF2B5EF4-FFF2-40B4-BE49-F238E27FC236}">
                <a16:creationId xmlns:a16="http://schemas.microsoft.com/office/drawing/2014/main" id="{3A70910F-A507-4DE0-803B-E913C6D76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40" name="Rectangle 28">
            <a:extLst>
              <a:ext uri="{FF2B5EF4-FFF2-40B4-BE49-F238E27FC236}">
                <a16:creationId xmlns:a16="http://schemas.microsoft.com/office/drawing/2014/main" id="{E3F88D47-BAF4-4533-B39F-D680593A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42" name="Rectangle 29">
            <a:extLst>
              <a:ext uri="{FF2B5EF4-FFF2-40B4-BE49-F238E27FC236}">
                <a16:creationId xmlns:a16="http://schemas.microsoft.com/office/drawing/2014/main" id="{7B215918-D91F-4400-9B09-7A10DF08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  <p:sp>
        <p:nvSpPr>
          <p:cNvPr id="44" name="Isosceles Triangle 29">
            <a:extLst>
              <a:ext uri="{FF2B5EF4-FFF2-40B4-BE49-F238E27FC236}">
                <a16:creationId xmlns:a16="http://schemas.microsoft.com/office/drawing/2014/main" id="{41249EA5-A842-4C62-8732-51C48F88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115082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5423</TotalTime>
  <Words>2440</Words>
  <Application>Microsoft Office PowerPoint</Application>
  <PresentationFormat>Panorámica</PresentationFormat>
  <Paragraphs>169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Abadi Extra Light</vt:lpstr>
      <vt:lpstr>Arial</vt:lpstr>
      <vt:lpstr>Calibri</vt:lpstr>
      <vt:lpstr>Calibri Light</vt:lpstr>
      <vt:lpstr>Trebuchet MS</vt:lpstr>
      <vt:lpstr>Wingdings 3</vt:lpstr>
      <vt:lpstr>Faceta</vt:lpstr>
      <vt:lpstr>ALECIMIENTO DE HAB                                                          RIGIDO A DIRECTORES Y EQUIPO DAEM  QUINTERO    </vt:lpstr>
      <vt:lpstr>FUNDACIÓN PAIDEIA</vt:lpstr>
      <vt:lpstr>DIRECTORIO</vt:lpstr>
      <vt:lpstr>PALABRAS DE NUESTRA PRESIDENTA Y  DIRECTORA</vt:lpstr>
      <vt:lpstr>           MISIÓN</vt:lpstr>
      <vt:lpstr>VISIÓN</vt:lpstr>
      <vt:lpstr>COMPROMISO PAIDEIA</vt:lpstr>
      <vt:lpstr>NUESTRO TRABAJO SE CENTRA EN 3 EJES</vt:lpstr>
      <vt:lpstr>ACTIVIDADES DESARROLLADAS 2023</vt:lpstr>
      <vt:lpstr>EQUIPO PROFESIONAL ESCUELA VÍCTOR CARVAJAL MEZA TALTAL – II REGIÓN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PROYECTOS EN DESARROLLO</vt:lpstr>
      <vt:lpstr>“Diagnóstico de necesidades para la formación continua de equipos educativos de educación Parvularia”        REGION ANTOFAGASTA   </vt:lpstr>
      <vt:lpstr>Presentación de PowerPoint</vt:lpstr>
      <vt:lpstr>Presentación de PowerPoint</vt:lpstr>
      <vt:lpstr>Objetivos  </vt:lpstr>
      <vt:lpstr>NUESTRO EQUIPO PROFESIONAL Y COLABORADORES</vt:lpstr>
      <vt:lpstr>Servicios inscritos en Registro Público de Entidades pedagógicas y técnicas de apoyo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“ASESORIA EN PLANIFICACIÓN Y EVALUACIÓN DIVERSIFICADA EN AULA”</dc:title>
  <dc:creator>Marcela Herrera</dc:creator>
  <cp:lastModifiedBy>MARCELA PAZ</cp:lastModifiedBy>
  <cp:revision>118</cp:revision>
  <cp:lastPrinted>2023-05-10T18:32:51Z</cp:lastPrinted>
  <dcterms:created xsi:type="dcterms:W3CDTF">2020-11-09T18:12:43Z</dcterms:created>
  <dcterms:modified xsi:type="dcterms:W3CDTF">2024-10-02T02:36:37Z</dcterms:modified>
</cp:coreProperties>
</file>