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0"/>
  </p:notesMasterIdLst>
  <p:sldIdLst>
    <p:sldId id="256" r:id="rId2"/>
    <p:sldId id="2903" r:id="rId3"/>
    <p:sldId id="2870" r:id="rId4"/>
    <p:sldId id="2885" r:id="rId5"/>
    <p:sldId id="2873" r:id="rId6"/>
    <p:sldId id="2872" r:id="rId7"/>
    <p:sldId id="2869" r:id="rId8"/>
    <p:sldId id="2871" r:id="rId9"/>
    <p:sldId id="2894" r:id="rId10"/>
    <p:sldId id="2905" r:id="rId11"/>
    <p:sldId id="2904" r:id="rId12"/>
    <p:sldId id="2892" r:id="rId13"/>
    <p:sldId id="2893" r:id="rId14"/>
    <p:sldId id="2895" r:id="rId15"/>
    <p:sldId id="2896" r:id="rId16"/>
    <p:sldId id="2897" r:id="rId17"/>
    <p:sldId id="2898" r:id="rId18"/>
    <p:sldId id="2899" r:id="rId19"/>
    <p:sldId id="2900" r:id="rId20"/>
    <p:sldId id="2901" r:id="rId21"/>
    <p:sldId id="2891" r:id="rId22"/>
    <p:sldId id="2859" r:id="rId23"/>
    <p:sldId id="2860" r:id="rId24"/>
    <p:sldId id="2862" r:id="rId25"/>
    <p:sldId id="2864" r:id="rId26"/>
    <p:sldId id="2902" r:id="rId27"/>
    <p:sldId id="2906" r:id="rId28"/>
    <p:sldId id="2907" r:id="rId2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Estilo me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55" autoAdjust="0"/>
    <p:restoredTop sz="93447" autoAdjust="0"/>
  </p:normalViewPr>
  <p:slideViewPr>
    <p:cSldViewPr snapToGrid="0">
      <p:cViewPr varScale="1">
        <p:scale>
          <a:sx n="83" d="100"/>
          <a:sy n="83" d="100"/>
        </p:scale>
        <p:origin x="2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07F312-7CF1-4102-8E60-7AA2A4D7E715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BB1DAD-3A67-4FB4-BBF2-2E2AF54F9B3F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46070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7298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49599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915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518339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69160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415696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289119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53703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2467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1543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567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15380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64874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2725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3283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9666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D946B-C77B-404C-9C6C-53070F7760FF}" type="datetimeFigureOut">
              <a:rPr lang="es-CL" smtClean="0"/>
              <a:t>01-10-2024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8089898-0C60-442F-A68A-F4EE9E89F82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83948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09" r:id="rId14"/>
    <p:sldLayoutId id="2147483710" r:id="rId15"/>
    <p:sldLayoutId id="214748371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615440" y="397565"/>
            <a:ext cx="7223760" cy="5413955"/>
          </a:xfrm>
        </p:spPr>
        <p:txBody>
          <a:bodyPr>
            <a:normAutofit/>
          </a:bodyPr>
          <a:lstStyle/>
          <a:p>
            <a:pPr algn="ctr"/>
            <a:r>
              <a:rPr lang="es-CL" sz="3100">
                <a:solidFill>
                  <a:schemeClr val="bg1"/>
                </a:solidFill>
              </a:rPr>
              <a:t>ALECIMIENTO DE HAB</a:t>
            </a:r>
            <a:br>
              <a:rPr kumimoji="0" lang="es-MX" sz="44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br>
              <a:rPr kumimoji="0" lang="es-MX" sz="44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kumimoji="0" lang="es-MX" sz="4400" b="1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  <a:t>                                                       </a:t>
            </a:r>
            <a:br>
              <a:rPr kumimoji="0" lang="es-CL" sz="3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j-ea"/>
                <a:cs typeface="+mj-cs"/>
              </a:rPr>
            </a:br>
            <a:r>
              <a:rPr lang="es-CL" sz="3100">
                <a:solidFill>
                  <a:schemeClr val="bg1"/>
                </a:solidFill>
              </a:rPr>
              <a:t>RIGIDO A DIRECTORES Y EQUIPO DAEM </a:t>
            </a:r>
            <a:br>
              <a:rPr lang="es-CL" sz="3100">
                <a:solidFill>
                  <a:schemeClr val="bg1"/>
                </a:solidFill>
              </a:rPr>
            </a:br>
            <a:r>
              <a:rPr lang="es-CL" sz="3100">
                <a:solidFill>
                  <a:schemeClr val="bg1"/>
                </a:solidFill>
              </a:rPr>
              <a:t>QUINTERO</a:t>
            </a:r>
            <a:br>
              <a:rPr lang="es-CL" sz="3100">
                <a:solidFill>
                  <a:schemeClr val="bg1"/>
                </a:solidFill>
              </a:rPr>
            </a:br>
            <a:br>
              <a:rPr lang="es-CL" sz="3100">
                <a:solidFill>
                  <a:schemeClr val="bg1"/>
                </a:solidFill>
              </a:rPr>
            </a:br>
            <a:br>
              <a:rPr lang="es-CL" sz="3100">
                <a:solidFill>
                  <a:schemeClr val="bg1"/>
                </a:solidFill>
              </a:rPr>
            </a:br>
            <a:br>
              <a:rPr lang="es-CL" sz="4800" b="1"/>
            </a:br>
            <a:endParaRPr lang="es-CL" sz="56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DD5EA533-268A-2B4A-0D09-B30FB18FB1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827" y="115053"/>
            <a:ext cx="73166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9163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CCB3BE-DE68-0146-09BD-3251F7ECB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10655685" cy="1052945"/>
          </a:xfrm>
        </p:spPr>
        <p:txBody>
          <a:bodyPr>
            <a:normAutofit fontScale="90000"/>
          </a:bodyPr>
          <a:lstStyle/>
          <a:p>
            <a:pPr algn="ctr"/>
            <a:r>
              <a:rPr lang="es-CL" b="1" dirty="0">
                <a:solidFill>
                  <a:schemeClr val="tx1"/>
                </a:solidFill>
              </a:rPr>
              <a:t>EQUIPO PROFESIONAL ESCUELA VÍCTOR CARVAJAL MEZA TALTAL – II REGIÓN</a:t>
            </a:r>
            <a:endParaRPr lang="es-MX" b="1" dirty="0">
              <a:solidFill>
                <a:schemeClr val="tx1"/>
              </a:solidFill>
            </a:endParaRP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1DCA8C5-EC31-C24D-0817-EEB1D38BEF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2827" y="1814946"/>
            <a:ext cx="6154191" cy="4599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8466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3A01243-3373-8424-3AF2-8872EA535C7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87" r="12275"/>
          <a:stretch/>
        </p:blipFill>
        <p:spPr>
          <a:xfrm>
            <a:off x="4793672" y="-1"/>
            <a:ext cx="7398327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CF27D44-74DF-3FDE-08BE-1C75620F0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666" y="266219"/>
            <a:ext cx="5602147" cy="66002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L" sz="1800" dirty="0">
                <a:solidFill>
                  <a:schemeClr val="tx1"/>
                </a:solidFill>
              </a:rPr>
              <a:t>Nombre: </a:t>
            </a:r>
            <a:r>
              <a:rPr lang="es-CL" dirty="0">
                <a:solidFill>
                  <a:schemeClr val="tx1"/>
                </a:solidFill>
              </a:rPr>
              <a:t>E</a:t>
            </a:r>
            <a:r>
              <a:rPr lang="es-CL" sz="1800" dirty="0">
                <a:solidFill>
                  <a:schemeClr val="tx1"/>
                </a:solidFill>
              </a:rPr>
              <a:t>strategias de planeamiento para el desarrollo de proyectos.</a:t>
            </a:r>
          </a:p>
          <a:p>
            <a:pPr marL="0" indent="0" algn="just">
              <a:buNone/>
            </a:pPr>
            <a:r>
              <a:rPr lang="es-CL" dirty="0">
                <a:solidFill>
                  <a:schemeClr val="tx1"/>
                </a:solidFill>
              </a:rPr>
              <a:t>Fecha: 27 de marzo de 2023</a:t>
            </a:r>
          </a:p>
          <a:p>
            <a:pPr marL="0" indent="0" algn="just">
              <a:buNone/>
            </a:pPr>
            <a:r>
              <a:rPr lang="es-CL" dirty="0">
                <a:solidFill>
                  <a:schemeClr val="tx1"/>
                </a:solidFill>
              </a:rPr>
              <a:t>Lugar: Escuela Víctor Carvajal Meza –Taltal</a:t>
            </a:r>
            <a:endParaRPr lang="es-C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CL" dirty="0"/>
              <a:t>Desarrollo: Actividades conformadas mediante mesas de trabajo con el fin de realizar proyectos de mejora en los indicadores de logro de los estudiantes.</a:t>
            </a:r>
          </a:p>
          <a:p>
            <a:pPr marL="0" indent="0" algn="just">
              <a:buNone/>
            </a:pPr>
            <a:r>
              <a:rPr lang="es-CL" dirty="0"/>
              <a:t>Beneficiarios directos: 32 docentes</a:t>
            </a:r>
          </a:p>
          <a:p>
            <a:pPr marL="0" indent="0" algn="just">
              <a:buNone/>
            </a:pPr>
            <a:r>
              <a:rPr lang="es-CL" dirty="0"/>
              <a:t>Beneficiarios indirectos: 56 Asistentes de la Educación</a:t>
            </a:r>
          </a:p>
          <a:p>
            <a:pPr marL="0" indent="0" algn="just">
              <a:buNone/>
            </a:pPr>
            <a:r>
              <a:rPr lang="es-CL" dirty="0"/>
              <a:t>Beneficios entregados: Conformación de departamentos por asignaturas, estableciendo los criterios de seguimiento al trabajo establecido.</a:t>
            </a:r>
          </a:p>
          <a:p>
            <a:pPr marL="0" indent="0" algn="just">
              <a:buNone/>
            </a:pPr>
            <a:r>
              <a:rPr lang="es-CL" dirty="0"/>
              <a:t>Indicadores de aprendizaje: Pautas de logros por departamentos.</a:t>
            </a:r>
          </a:p>
          <a:p>
            <a:pPr marL="0" indent="0" algn="just">
              <a:buNone/>
            </a:pPr>
            <a:r>
              <a:rPr lang="es-CL" dirty="0"/>
              <a:t>Financiamiento: Aporte de $1.559.424  de </a:t>
            </a:r>
            <a:r>
              <a:rPr lang="es-CL" dirty="0">
                <a:solidFill>
                  <a:schemeClr val="accent2"/>
                </a:solidFill>
              </a:rPr>
              <a:t>Minera Las Cenizas</a:t>
            </a:r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</p:txBody>
      </p:sp>
      <p:cxnSp>
        <p:nvCxnSpPr>
          <p:cNvPr id="13" name="Straight Connector 9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8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6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25049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F6C9F4E-03CA-EF8C-E150-77FE007D8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077" y="150471"/>
            <a:ext cx="9630137" cy="5890891"/>
          </a:xfrm>
        </p:spPr>
        <p:txBody>
          <a:bodyPr/>
          <a:lstStyle/>
          <a:p>
            <a:pPr marL="0" indent="0" algn="just">
              <a:buNone/>
            </a:pPr>
            <a:r>
              <a:rPr lang="es-CL" sz="1800" dirty="0">
                <a:solidFill>
                  <a:schemeClr val="tx1"/>
                </a:solidFill>
              </a:rPr>
              <a:t>Nombre: Apoyo a los docentes .</a:t>
            </a:r>
          </a:p>
          <a:p>
            <a:pPr marL="0" indent="0" algn="just">
              <a:buNone/>
            </a:pPr>
            <a:r>
              <a:rPr lang="es-CL" dirty="0">
                <a:solidFill>
                  <a:schemeClr val="tx1"/>
                </a:solidFill>
              </a:rPr>
              <a:t>Fecha: 5 de abril de 2023</a:t>
            </a:r>
          </a:p>
          <a:p>
            <a:pPr marL="0" indent="0" algn="just">
              <a:buNone/>
            </a:pPr>
            <a:r>
              <a:rPr lang="es-CL" dirty="0">
                <a:solidFill>
                  <a:schemeClr val="tx1"/>
                </a:solidFill>
              </a:rPr>
              <a:t>Lugar: Escuela Víctor Carvajal Meza –Taltal</a:t>
            </a:r>
            <a:endParaRPr lang="es-CL" sz="18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es-CL" dirty="0"/>
              <a:t>Desarrollo: Actividades de apoyo realizadas por el </a:t>
            </a:r>
            <a:r>
              <a:rPr lang="es-CL" dirty="0" err="1"/>
              <a:t>Ps</a:t>
            </a:r>
            <a:r>
              <a:rPr lang="es-CL" dirty="0"/>
              <a:t>. Ricardo Gaete Henríquez a docentes del establecimiento en clima organizacional.</a:t>
            </a:r>
          </a:p>
          <a:p>
            <a:pPr marL="0" indent="0" algn="just">
              <a:buNone/>
            </a:pPr>
            <a:r>
              <a:rPr lang="es-CL" dirty="0"/>
              <a:t>Beneficiarios directos: 09 Directivos y 32 docentes</a:t>
            </a:r>
          </a:p>
          <a:p>
            <a:pPr marL="0" indent="0" algn="just">
              <a:buNone/>
            </a:pPr>
            <a:r>
              <a:rPr lang="es-CL" dirty="0"/>
              <a:t>Beneficios entregados: Contar con estrategias y herramientas para enfrentar situaciones de conflicto que  puedan generar un mal clima dentro de la organización .</a:t>
            </a:r>
          </a:p>
          <a:p>
            <a:pPr marL="0" indent="0" algn="just">
              <a:buNone/>
            </a:pPr>
            <a:r>
              <a:rPr lang="es-CL" dirty="0"/>
              <a:t>Indicadores de aprendizaje: Cuestionarios, entrevistas y sesiones de autoconocimiento</a:t>
            </a:r>
          </a:p>
          <a:p>
            <a:pPr marL="0" indent="0" algn="just">
              <a:buNone/>
            </a:pPr>
            <a:r>
              <a:rPr lang="es-CL" dirty="0"/>
              <a:t>Financiamiento: Gratuito con aporte de la Fundación</a:t>
            </a:r>
          </a:p>
        </p:txBody>
      </p:sp>
      <p:pic>
        <p:nvPicPr>
          <p:cNvPr id="5" name="Imagen 4" descr="Personas sentadas en una mesa&#10;&#10;Descripción generada automáticamente con confianza media">
            <a:extLst>
              <a:ext uri="{FF2B5EF4-FFF2-40B4-BE49-F238E27FC236}">
                <a16:creationId xmlns:a16="http://schemas.microsoft.com/office/drawing/2014/main" id="{E7B0B712-0B90-3402-F4BD-B13C153345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719" y="3543693"/>
            <a:ext cx="4033252" cy="3024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6170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grupo de personas sentadas en una silla&#10;&#10;Descripción generada automáticamente">
            <a:extLst>
              <a:ext uri="{FF2B5EF4-FFF2-40B4-BE49-F238E27FC236}">
                <a16:creationId xmlns:a16="http://schemas.microsoft.com/office/drawing/2014/main" id="{ACF7DFCD-BEF4-1E79-80A1-F0848A803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93" r="-2" b="-2"/>
          <a:stretch/>
        </p:blipFill>
        <p:spPr>
          <a:xfrm>
            <a:off x="5624944" y="-1"/>
            <a:ext cx="6567055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EBF122-5B1B-6FAF-1B50-4F260BF251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7241" y="231494"/>
            <a:ext cx="5359077" cy="6435524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s-CL" dirty="0"/>
              <a:t>Nombre: Estrategias de Planeamiento Integral de PME a través de un trabajo colaborativo</a:t>
            </a:r>
          </a:p>
          <a:p>
            <a:pPr marL="0" indent="0" algn="just">
              <a:buNone/>
            </a:pPr>
            <a:r>
              <a:rPr lang="es-CL" dirty="0"/>
              <a:t>Fecha: 06 de junio a 22 de junio 2023</a:t>
            </a:r>
          </a:p>
          <a:p>
            <a:pPr marL="0" indent="0" algn="just">
              <a:buNone/>
            </a:pPr>
            <a:r>
              <a:rPr lang="es-CL" dirty="0"/>
              <a:t>Lugar: Escuela Víctor Carvajal Meza - Taltal</a:t>
            </a:r>
          </a:p>
          <a:p>
            <a:pPr marL="0" indent="0" algn="just">
              <a:buNone/>
            </a:pPr>
            <a:r>
              <a:rPr lang="es-MX" dirty="0"/>
              <a:t>Desarrollo: Analizar el diagnóstico del establecimiento, para definir el foco y las necesidades de desarrollo profesional docente a trabajar y fortalecer en un plan de trabajo colaborativo.</a:t>
            </a:r>
            <a:endParaRPr lang="es-CL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 err="1"/>
              <a:t>N°de</a:t>
            </a:r>
            <a:r>
              <a:rPr lang="es-CL" dirty="0"/>
              <a:t> beneficiarios: 35 docentes y 603 estudiantes.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MX" dirty="0"/>
              <a:t>Beneficios entregados: Material físico de trabajo para el desarrollo de un trabajo colaborativo entre niveles y ciclos.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MX" dirty="0"/>
              <a:t>Indicadores de Aprendizajes: Pautas, rúbricas, monitoreo y seguimiento del trabajo de acuerdo al avance presentado.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MX" dirty="0"/>
              <a:t>Financiamiento: Recursos  SEP del establecimiento de acuerdo a su Plan de Mejora.</a:t>
            </a:r>
            <a:r>
              <a:rPr lang="es-CL" dirty="0"/>
              <a:t>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Orden de Compra: N°3917 -176-SE23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Valor: $11.550.000 (Factura </a:t>
            </a:r>
            <a:r>
              <a:rPr lang="es-CL" dirty="0" err="1"/>
              <a:t>N°</a:t>
            </a:r>
            <a:r>
              <a:rPr lang="es-CL" dirty="0"/>
              <a:t> 61)</a:t>
            </a:r>
          </a:p>
          <a:p>
            <a:pPr algn="just">
              <a:lnSpc>
                <a:spcPct val="90000"/>
              </a:lnSpc>
            </a:pPr>
            <a:endParaRPr lang="es-CL" dirty="0"/>
          </a:p>
          <a:p>
            <a:pPr algn="just">
              <a:lnSpc>
                <a:spcPct val="90000"/>
              </a:lnSpc>
            </a:pPr>
            <a:endParaRPr lang="es-CL" b="1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8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6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49102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A14CAA-64A2-66E9-634B-940A1A333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0103" y="393539"/>
            <a:ext cx="6074562" cy="5854861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Nombre: Liderazgo del profesor jefe en el proceso Enseñanza- Aprendizaje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Fecha: 14 de noviembre al 22 de noviembre 2023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Lugar: Escuela Víctor Carvajal Meza - Taltal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Desarrollo: Se desarrollan instancias de profundización de los cuatro dominios del MBE y proporcionando contenciones emocionales a los docentes junto con estrategias para desarrollar de mejor forma su rol.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 err="1"/>
              <a:t>N°de</a:t>
            </a:r>
            <a:r>
              <a:rPr lang="es-CL" dirty="0"/>
              <a:t> beneficiarios: 32 docentes y 603 estudiantes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Beneficios entregados: Instancias de reflexión sobre el rol y las funciones de profesor jefe. Autoevaluación de sus prácticas y manejo conductual de sus estudiantes.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Indicadores de aprendizaje: Cuestionarios, rúbricas, protocolos de entrevistas, sociogramas y porcentajes de avances de los estudiantes.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Financiamiento: Recursos SEP de acuerdo a presupuesto establecido en el PME de la escuela</a:t>
            </a:r>
            <a:r>
              <a:rPr lang="es-CL" sz="1300" dirty="0"/>
              <a:t>.</a:t>
            </a:r>
            <a:r>
              <a:rPr lang="es-CL" sz="1400" dirty="0"/>
              <a:t>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b="1" dirty="0"/>
              <a:t>Orden de Compra: </a:t>
            </a:r>
            <a:r>
              <a:rPr lang="es-CL" b="1" dirty="0" err="1"/>
              <a:t>N°</a:t>
            </a:r>
            <a:r>
              <a:rPr lang="es-CL" b="1" dirty="0"/>
              <a:t> 3917-408-SE23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b="1" dirty="0"/>
              <a:t>Valor: $ 15.300.000 (Factura </a:t>
            </a:r>
            <a:r>
              <a:rPr lang="es-CL" b="1" dirty="0" err="1"/>
              <a:t>N°</a:t>
            </a:r>
            <a:r>
              <a:rPr lang="es-CL" b="1" dirty="0"/>
              <a:t> 66)</a:t>
            </a:r>
          </a:p>
          <a:p>
            <a:pPr marL="0" indent="0" algn="just">
              <a:buNone/>
            </a:pPr>
            <a:endParaRPr lang="es-CL" sz="1400" dirty="0"/>
          </a:p>
          <a:p>
            <a:pPr algn="just">
              <a:lnSpc>
                <a:spcPct val="90000"/>
              </a:lnSpc>
            </a:pPr>
            <a:endParaRPr lang="es-MX" sz="1300" dirty="0"/>
          </a:p>
        </p:txBody>
      </p:sp>
      <p:pic>
        <p:nvPicPr>
          <p:cNvPr id="5" name="Imagen 4" descr="Mujer hablando por telefono&#10;&#10;Descripción generada automáticamente con confianza baja">
            <a:extLst>
              <a:ext uri="{FF2B5EF4-FFF2-40B4-BE49-F238E27FC236}">
                <a16:creationId xmlns:a16="http://schemas.microsoft.com/office/drawing/2014/main" id="{26D67F43-628B-DFB9-446B-456591286D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5" r="5987" b="6255"/>
          <a:stretch/>
        </p:blipFill>
        <p:spPr>
          <a:xfrm>
            <a:off x="364819" y="1187057"/>
            <a:ext cx="5075284" cy="363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64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40CAF9E-57FD-A077-FD19-F58C9D04EE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451413"/>
            <a:ext cx="4842076" cy="5589949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Nombre: Apoyo a Equipo Directivo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Fecha de la actividad:28 de noviembre 2023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Lugar: Escuela Víctor Carvajal Meza -Taltal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Desarrollo: Se entrega un apoyo a la gestión del Equipo Directivo del establecimiento, por parte del Psicólogo Claudio Rojas y el consultor y asesor Vicente Olguín Nocera, con el fin de brindar orientaciones para afiatar a los integrantes del equipo.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 err="1"/>
              <a:t>N°</a:t>
            </a:r>
            <a:r>
              <a:rPr lang="es-CL" dirty="0"/>
              <a:t> de beneficiarios: 07 directivos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Beneficios entregados: Contar con técnicas de manejo frente a situaciones de conflictos con los diversos actores educativos. Desarrollar un plan de intervención sociocultural pertinente a la realidad del establecimiento.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Indicadores de aprendizaje: Sociograma, entrevistas y pautas de seguimiento.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Financiamiento: Gratuito </a:t>
            </a:r>
            <a:r>
              <a:rPr lang="es-CL"/>
              <a:t>con aportes propios </a:t>
            </a:r>
            <a:r>
              <a:rPr lang="es-CL" dirty="0"/>
              <a:t>de la Fundación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CL" dirty="0"/>
          </a:p>
          <a:p>
            <a:pPr>
              <a:lnSpc>
                <a:spcPct val="90000"/>
              </a:lnSpc>
            </a:pPr>
            <a:endParaRPr lang="es-MX" sz="1700" dirty="0"/>
          </a:p>
        </p:txBody>
      </p:sp>
      <p:pic>
        <p:nvPicPr>
          <p:cNvPr id="5" name="Imagen 4" descr="Imagen que contiene interior, tabla, hombre, joven&#10;&#10;Descripción generada automáticamente">
            <a:extLst>
              <a:ext uri="{FF2B5EF4-FFF2-40B4-BE49-F238E27FC236}">
                <a16:creationId xmlns:a16="http://schemas.microsoft.com/office/drawing/2014/main" id="{43FB94C4-F66F-FB82-879C-7F5DBF21537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3" r="3" b="3"/>
          <a:stretch/>
        </p:blipFill>
        <p:spPr>
          <a:xfrm rot="10800000">
            <a:off x="432286" y="1025012"/>
            <a:ext cx="5423429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3324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C17E835-D4F7-9D51-E317-E61672DC5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40" y="300943"/>
            <a:ext cx="6179743" cy="604444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s-CL" dirty="0"/>
              <a:t>Nombre: Fortalecimiento de las competencias socioemocionales en los integrantes de la comunidad escolar</a:t>
            </a:r>
          </a:p>
          <a:p>
            <a:pPr marL="0" indent="0" algn="just">
              <a:buNone/>
            </a:pPr>
            <a:r>
              <a:rPr lang="es-CL" dirty="0"/>
              <a:t>Fecha: 11 y 12 de diciembre de 2023</a:t>
            </a:r>
          </a:p>
          <a:p>
            <a:pPr marL="0" indent="0" algn="just">
              <a:buNone/>
            </a:pPr>
            <a:r>
              <a:rPr lang="es-CL" dirty="0"/>
              <a:t>Lugar: Escuela Básica San Pedro de Atacama</a:t>
            </a:r>
          </a:p>
          <a:p>
            <a:pPr marL="0" indent="0" algn="just">
              <a:buNone/>
            </a:pPr>
            <a:r>
              <a:rPr lang="es-CL" dirty="0"/>
              <a:t>Desarrollo: Por medio de jornadas se proporcionan técnicas y estrategias prácticas que permitan intervenir en situaciones de crisis y desafíos cotidianos de la comunidad educativa y manejo de las emociones.</a:t>
            </a:r>
          </a:p>
          <a:p>
            <a:pPr marL="0" indent="0" algn="just">
              <a:buNone/>
            </a:pPr>
            <a:r>
              <a:rPr lang="es-CL" dirty="0" err="1"/>
              <a:t>N°</a:t>
            </a:r>
            <a:r>
              <a:rPr lang="es-CL" dirty="0"/>
              <a:t> de beneficiarios: 55 docentes y 65 asistentes de la educación</a:t>
            </a:r>
          </a:p>
          <a:p>
            <a:pPr marL="0" indent="0" algn="just">
              <a:buNone/>
            </a:pPr>
            <a:r>
              <a:rPr lang="es-CL" dirty="0"/>
              <a:t>Beneficios entregados: Técnicas de relajación, dinámicas emocionales y manejos de primeros auxilios psicológicos.</a:t>
            </a:r>
          </a:p>
          <a:p>
            <a:pPr marL="0" indent="0" algn="just">
              <a:buNone/>
            </a:pPr>
            <a:r>
              <a:rPr lang="es-CL" dirty="0"/>
              <a:t>Indicadores de aprendizajes: Juegos de roles, espacios de reflexión, cuestionarios y trabajos grupales.</a:t>
            </a:r>
          </a:p>
          <a:p>
            <a:pPr marL="0" indent="0" algn="just">
              <a:buNone/>
            </a:pPr>
            <a:r>
              <a:rPr lang="es-CL" dirty="0"/>
              <a:t>Financiamiento: Presupuesto de SEP declarado en el PME del establecimiento</a:t>
            </a:r>
          </a:p>
          <a:p>
            <a:pPr marL="0" indent="0" algn="just">
              <a:buNone/>
            </a:pPr>
            <a:r>
              <a:rPr lang="es-CL" dirty="0"/>
              <a:t>Orden de Compra: </a:t>
            </a:r>
            <a:r>
              <a:rPr lang="es-CL" dirty="0" err="1"/>
              <a:t>N°</a:t>
            </a:r>
            <a:r>
              <a:rPr lang="es-CL" dirty="0"/>
              <a:t> 3051-356-SE23</a:t>
            </a:r>
          </a:p>
          <a:p>
            <a:pPr marL="0" indent="0" algn="just">
              <a:buNone/>
            </a:pPr>
            <a:r>
              <a:rPr lang="es-CL" dirty="0"/>
              <a:t>Valor: $6.000.000 (Factura N°67)</a:t>
            </a:r>
          </a:p>
          <a:p>
            <a:pPr marL="0" indent="0" algn="just">
              <a:buNone/>
            </a:pPr>
            <a:r>
              <a:rPr lang="es-CL" dirty="0"/>
              <a:t>Contratación con titulares de derecho de propiedad intelectual.</a:t>
            </a:r>
          </a:p>
          <a:p>
            <a:pPr marL="0" indent="0" algn="just">
              <a:buNone/>
            </a:pPr>
            <a:endParaRPr lang="es-CL" dirty="0"/>
          </a:p>
        </p:txBody>
      </p:sp>
      <p:pic>
        <p:nvPicPr>
          <p:cNvPr id="5" name="Imagen 4" descr="Un grupo de personas en un auditorio&#10;&#10;Descripción generada automáticamente">
            <a:extLst>
              <a:ext uri="{FF2B5EF4-FFF2-40B4-BE49-F238E27FC236}">
                <a16:creationId xmlns:a16="http://schemas.microsoft.com/office/drawing/2014/main" id="{B28919BB-CF82-4475-C79F-F7A2DFC70E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1" r="-1" b="-1"/>
          <a:stretch/>
        </p:blipFill>
        <p:spPr>
          <a:xfrm>
            <a:off x="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30197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E077311-BFAF-A0C9-BE39-121CAF989E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0782" y="509451"/>
            <a:ext cx="5670029" cy="5729303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s-CL" sz="2100" dirty="0"/>
              <a:t>Nombre: Asesoría en prácticas de Indicadores de Desarrollo Personal y Social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sz="2100" dirty="0"/>
              <a:t>Fecha 12 y 13 de diciembre de 2023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sz="2100" dirty="0"/>
              <a:t>Lugar: Escuela Básica San Pedro de Atacama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sz="2100" dirty="0"/>
              <a:t>Desarrollo: Implementación de experiencias formativas con los estudiantes para mejorar las habilidades de comunicación, autoconocimiento y actitudes de buena convivencia.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sz="2100" dirty="0" err="1"/>
              <a:t>N°</a:t>
            </a:r>
            <a:r>
              <a:rPr lang="es-CL" sz="2100" dirty="0"/>
              <a:t> de beneficiarios: 56 alumnos de Cuarto a Sexto Año Básico.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sz="2100" dirty="0"/>
              <a:t>Beneficios entregados: Manejo de situaciones conductuales dentro del aula, mejorar la comunicación entre pares y resolución de conflictos.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sz="2100" dirty="0"/>
              <a:t>Indicadores de aprendizajes: Cuestionarios, pautas  y sociograma. </a:t>
            </a:r>
          </a:p>
          <a:p>
            <a:pPr marL="0" indent="0" algn="just">
              <a:buNone/>
            </a:pPr>
            <a:r>
              <a:rPr lang="es-CL" sz="2100" dirty="0"/>
              <a:t>Financiamiento: Presupuesto de SEP declarado en el PME del establecimiento</a:t>
            </a:r>
          </a:p>
          <a:p>
            <a:pPr marL="0" indent="0" algn="just">
              <a:buNone/>
            </a:pPr>
            <a:r>
              <a:rPr lang="es-CL" sz="2100" dirty="0"/>
              <a:t>Orden de Compra: </a:t>
            </a:r>
            <a:r>
              <a:rPr lang="es-CL" sz="2100" dirty="0" err="1"/>
              <a:t>N°</a:t>
            </a:r>
            <a:r>
              <a:rPr lang="es-CL" sz="2100" dirty="0"/>
              <a:t> 3051-356-SE23</a:t>
            </a:r>
          </a:p>
          <a:p>
            <a:pPr marL="0" indent="0" algn="just">
              <a:buNone/>
            </a:pPr>
            <a:r>
              <a:rPr lang="es-CL" sz="2100" dirty="0"/>
              <a:t>Valor: $5.800.000 (Factura </a:t>
            </a:r>
            <a:r>
              <a:rPr lang="es-CL" sz="2100" dirty="0" err="1"/>
              <a:t>N°</a:t>
            </a:r>
            <a:r>
              <a:rPr lang="es-CL" sz="2100" dirty="0"/>
              <a:t> 67)</a:t>
            </a:r>
          </a:p>
          <a:p>
            <a:pPr marL="0" indent="0" algn="just">
              <a:buNone/>
            </a:pPr>
            <a:r>
              <a:rPr lang="es-CL" sz="2100" dirty="0"/>
              <a:t>Contratación con titulares de derecho de propiedad intelectual.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CL" dirty="0"/>
          </a:p>
          <a:p>
            <a:pPr marL="0" indent="0" algn="just">
              <a:lnSpc>
                <a:spcPct val="90000"/>
              </a:lnSpc>
              <a:buNone/>
            </a:pPr>
            <a:endParaRPr lang="es-MX" dirty="0"/>
          </a:p>
          <a:p>
            <a:pPr>
              <a:lnSpc>
                <a:spcPct val="90000"/>
              </a:lnSpc>
            </a:pPr>
            <a:endParaRPr lang="es-MX" dirty="0"/>
          </a:p>
        </p:txBody>
      </p:sp>
      <p:pic>
        <p:nvPicPr>
          <p:cNvPr id="5" name="Imagen 4" descr="Un grupo de personas sentadas&#10;&#10;Descripción generada automáticamente">
            <a:extLst>
              <a:ext uri="{FF2B5EF4-FFF2-40B4-BE49-F238E27FC236}">
                <a16:creationId xmlns:a16="http://schemas.microsoft.com/office/drawing/2014/main" id="{DC30BDD4-AD86-BA6D-9E49-BDC9F57B95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59" b="3"/>
          <a:stretch/>
        </p:blipFill>
        <p:spPr>
          <a:xfrm>
            <a:off x="297353" y="741762"/>
            <a:ext cx="5423429" cy="4206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5037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grupo de personas sentadas en una sala&#10;&#10;Descripción generada automáticamente">
            <a:extLst>
              <a:ext uri="{FF2B5EF4-FFF2-40B4-BE49-F238E27FC236}">
                <a16:creationId xmlns:a16="http://schemas.microsoft.com/office/drawing/2014/main" id="{2AC6D601-92ED-E122-6006-330543A278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385" y="1163908"/>
            <a:ext cx="2911771" cy="3882362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78394C7-99CB-2E3E-103E-6E41ED5F84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9484" y="625033"/>
            <a:ext cx="7255181" cy="5623367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Nombre: Asesoría en prácticas de Indicadores de Desarrollo Personal y Social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Fecha: 13 de diciembre de 2023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Lugar: Escuela Básica San Pedro de Atacama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Desarrollo: Aplicar  metodología de proyectos de servicio y formativos con el equipo de convivencia escolar, padres y apoderados para mejorar los Indicadores de Desarrollo Personal y Social en base al sello formativo de la Escuela.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 err="1"/>
              <a:t>N°</a:t>
            </a:r>
            <a:r>
              <a:rPr lang="es-CL" dirty="0"/>
              <a:t> de beneficiarios: 10 integrantes de Convivencia Escolar y Dupla Psicosocial.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Beneficios entregados: Contar con pautas y formatos que les permitan desarrollar proyectos de servicio en conjunto con los padres y apoderados del establecimiento.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Indicadores de aprendizaje: Diseño de proyecto de servicio a la comunidad.</a:t>
            </a:r>
          </a:p>
          <a:p>
            <a:pPr marL="0" indent="0" algn="just">
              <a:buNone/>
            </a:pPr>
            <a:r>
              <a:rPr lang="es-CL" dirty="0"/>
              <a:t>Financiamiento: Presupuesto de SEP declarado en el PME del establecimiento</a:t>
            </a:r>
          </a:p>
          <a:p>
            <a:pPr marL="0" indent="0" algn="just">
              <a:buNone/>
            </a:pPr>
            <a:r>
              <a:rPr lang="es-CL" dirty="0"/>
              <a:t>Orden de Compra: </a:t>
            </a:r>
            <a:r>
              <a:rPr lang="es-CL" dirty="0" err="1"/>
              <a:t>N°</a:t>
            </a:r>
            <a:r>
              <a:rPr lang="es-CL" dirty="0"/>
              <a:t> 3051-356-SE23</a:t>
            </a:r>
          </a:p>
          <a:p>
            <a:pPr marL="0" indent="0" algn="just">
              <a:buNone/>
            </a:pPr>
            <a:endParaRPr lang="es-CL" dirty="0"/>
          </a:p>
          <a:p>
            <a:pPr marL="0" indent="0" algn="just">
              <a:lnSpc>
                <a:spcPct val="90000"/>
              </a:lnSpc>
              <a:buNone/>
            </a:pPr>
            <a:endParaRPr lang="es-MX" dirty="0"/>
          </a:p>
          <a:p>
            <a:pPr>
              <a:lnSpc>
                <a:spcPct val="90000"/>
              </a:lnSpc>
            </a:pPr>
            <a:endParaRPr lang="es-MX" sz="1300" dirty="0"/>
          </a:p>
        </p:txBody>
      </p:sp>
    </p:spTree>
    <p:extLst>
      <p:ext uri="{BB962C8B-B14F-4D97-AF65-F5344CB8AC3E}">
        <p14:creationId xmlns:p14="http://schemas.microsoft.com/office/powerpoint/2010/main" val="3891590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353BCA-029A-4F22-77CD-6565B9314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5839" y="749782"/>
            <a:ext cx="6446652" cy="5627869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Nombre: Seminario de actualización para directivos en el desarrollo de habilidades para un buen desempeño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Fecha: 13 de diciembre de 2023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Lugar: Escuela Básica San Pedro de Atacama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Desarrollo: Espacios de reflexión que les permitió reconocer, tomar conciencia y vincular funciones que dan sentido al liderazgo en la gestión directiva, desde la identidad del PEI.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 err="1"/>
              <a:t>N°</a:t>
            </a:r>
            <a:r>
              <a:rPr lang="es-CL" dirty="0"/>
              <a:t> de beneficiarios: 06 integrantes del Equipo de Gestión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Beneficiarios indirectos: 55 docentes y 65 asistentes de la educación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Beneficios entregados: Aplicación de cuestionarios que les permitió graficar el desempeño del Equipo de Gestión, localizando las falencias y los diferentes tipos de liderazgo en el Equipo de Gestión.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Indicadores de aprendizajes: Rúbricas, gráficos y autoevaluación de los integrantes del Equipo de Gestión. </a:t>
            </a:r>
          </a:p>
          <a:p>
            <a:pPr marL="0" indent="0" algn="just">
              <a:buNone/>
            </a:pPr>
            <a:r>
              <a:rPr lang="es-CL" dirty="0"/>
              <a:t>Financiamiento: Presupuesto de SEP declarado en el PME del establecimiento</a:t>
            </a:r>
          </a:p>
          <a:p>
            <a:pPr marL="0" indent="0" algn="just">
              <a:buNone/>
            </a:pPr>
            <a:r>
              <a:rPr lang="es-CL" dirty="0"/>
              <a:t>Orden de Compra: </a:t>
            </a:r>
            <a:r>
              <a:rPr lang="es-CL" dirty="0" err="1"/>
              <a:t>N°</a:t>
            </a:r>
            <a:r>
              <a:rPr lang="es-CL" dirty="0"/>
              <a:t> 3051-356-SE23</a:t>
            </a:r>
          </a:p>
          <a:p>
            <a:pPr marL="0" indent="0" algn="just">
              <a:buNone/>
            </a:pPr>
            <a:r>
              <a:rPr lang="es-CL" dirty="0"/>
              <a:t>Valor: $6.000.000 (Factura </a:t>
            </a:r>
            <a:r>
              <a:rPr lang="es-CL" dirty="0" err="1"/>
              <a:t>N°</a:t>
            </a:r>
            <a:r>
              <a:rPr lang="es-CL" dirty="0"/>
              <a:t> 67)</a:t>
            </a:r>
          </a:p>
          <a:p>
            <a:pPr marL="0" indent="0" algn="just">
              <a:buNone/>
            </a:pPr>
            <a:r>
              <a:rPr lang="es-CL" dirty="0"/>
              <a:t>Contratación con titulares de derecho de propiedad intelectual.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MX" dirty="0"/>
          </a:p>
          <a:p>
            <a:pPr>
              <a:lnSpc>
                <a:spcPct val="90000"/>
              </a:lnSpc>
            </a:pPr>
            <a:endParaRPr lang="es-MX" dirty="0"/>
          </a:p>
        </p:txBody>
      </p:sp>
      <p:pic>
        <p:nvPicPr>
          <p:cNvPr id="5" name="Imagen 4" descr="Personas sentadas en una mesa&#10;&#10;Descripción generada automáticamente">
            <a:extLst>
              <a:ext uri="{FF2B5EF4-FFF2-40B4-BE49-F238E27FC236}">
                <a16:creationId xmlns:a16="http://schemas.microsoft.com/office/drawing/2014/main" id="{3DDCA299-BC89-F106-3F66-020A219417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0" r="20831" b="-2"/>
          <a:stretch/>
        </p:blipFill>
        <p:spPr>
          <a:xfrm>
            <a:off x="596311" y="1314379"/>
            <a:ext cx="3144597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511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AC2BC8-216E-2077-592B-75E809AB3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CL" b="1" dirty="0">
                <a:solidFill>
                  <a:schemeClr val="tx1"/>
                </a:solidFill>
              </a:rPr>
              <a:t>FUNDACIÓN PAIDEIA</a:t>
            </a:r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98B4A2-28B6-DCBF-DF74-36C61AC2A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46835"/>
            <a:ext cx="8596668" cy="4594527"/>
          </a:xfrm>
        </p:spPr>
        <p:txBody>
          <a:bodyPr/>
          <a:lstStyle/>
          <a:p>
            <a:pPr algn="just"/>
            <a:r>
              <a:rPr lang="es-CL" dirty="0"/>
              <a:t>Es una entidad Sin Fines de Lucro, nace como una organización con el propósito de entregar sus servicios generando oportunidades de desarrollo en los estudiantes de establecimientos educacionales del país. Trabajadores y ciudadanos en general a partir del fortalecimiento en la gestión de la educación con el fin de lograr sus metas.</a:t>
            </a:r>
          </a:p>
          <a:p>
            <a:pPr algn="just"/>
            <a:r>
              <a:rPr lang="es-CL" dirty="0"/>
              <a:t>Cuenta con </a:t>
            </a:r>
            <a:r>
              <a:rPr lang="es-MX" dirty="0"/>
              <a:t>reconocimiento del Ministerio de Educación certificando que Fundación PAIDEIA pertenece al Registro Público de Personas y Entidades Pedagógicas y Técnicas de Apoyo, de acuerdo a lo establecido en la Ley N°18.956 que Reestructura el Ministerio de Educación y la Ley N°20.248 de la Subvención Escolar Preferencial, y se encuentra vigente para ofrecer los servicios que formalmente han sido inscritos en dicho Registro, y prestar apoyo a los establecimientos educacionales en la elaboración e implementación de sus Planes de Mejoramiento Educativo.</a:t>
            </a:r>
          </a:p>
          <a:p>
            <a:pPr algn="just"/>
            <a:r>
              <a:rPr lang="es-MX" dirty="0"/>
              <a:t>Folio </a:t>
            </a:r>
            <a:r>
              <a:rPr lang="es-MX" dirty="0" err="1"/>
              <a:t>N°</a:t>
            </a:r>
            <a:r>
              <a:rPr lang="es-MX" dirty="0"/>
              <a:t> 11943</a:t>
            </a:r>
          </a:p>
          <a:p>
            <a:pPr algn="just"/>
            <a:r>
              <a:rPr lang="es-MX" dirty="0"/>
              <a:t>Fecha de inscripción:02-03-2016</a:t>
            </a:r>
          </a:p>
        </p:txBody>
      </p:sp>
    </p:spTree>
    <p:extLst>
      <p:ext uri="{BB962C8B-B14F-4D97-AF65-F5344CB8AC3E}">
        <p14:creationId xmlns:p14="http://schemas.microsoft.com/office/powerpoint/2010/main" val="3613067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Un grupo de personas en un salón de clases&#10;&#10;Descripción generada automáticamente">
            <a:extLst>
              <a:ext uri="{FF2B5EF4-FFF2-40B4-BE49-F238E27FC236}">
                <a16:creationId xmlns:a16="http://schemas.microsoft.com/office/drawing/2014/main" id="{3A2D2C60-C215-D909-E95F-A038321F15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41" y="853780"/>
            <a:ext cx="5176482" cy="4250656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06EF61-D218-EB9B-464B-77E20A92CB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4923" y="451413"/>
            <a:ext cx="5872647" cy="6123007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Nombre: Seminario de actualización para directivos en el desarrollo de habilidades para un buen desempeño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Fecha: 14 de diciembre de 2023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Lugar: Escuela Básica San Pedro de Atacama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Desarrollo: Por medio de un asesoramiento entregado por el </a:t>
            </a:r>
            <a:r>
              <a:rPr lang="es-CL" dirty="0" err="1"/>
              <a:t>Ps</a:t>
            </a:r>
            <a:r>
              <a:rPr lang="es-CL" dirty="0"/>
              <a:t> Ricardo Gaete permitió generar espacios de  reflexión de mejoras para obtener un impacto en los resultados de la unidad educativa.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 err="1"/>
              <a:t>N°</a:t>
            </a:r>
            <a:r>
              <a:rPr lang="es-CL" dirty="0"/>
              <a:t> de beneficiarios directos: 11 integrantes del Equipo de Gestión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Beneficiarios indirectos: docentes, asistentes de la educación, alumnos y padres y apoderados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Beneficios entregados: Mejorar el liderazgo y las prácticas de desempeño.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Indicadores de aprendizaje: Cuadro estadísticos de desempeño de cada integrante, análisis FODA del equipo  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Financiamiento: Presupuesto  SEP declarado en el PME del establecimiento.</a:t>
            </a:r>
          </a:p>
          <a:p>
            <a:pPr marL="0" indent="0" algn="just">
              <a:lnSpc>
                <a:spcPct val="90000"/>
              </a:lnSpc>
              <a:buNone/>
            </a:pPr>
            <a:r>
              <a:rPr lang="es-CL" dirty="0"/>
              <a:t>Orden de Compra: </a:t>
            </a:r>
            <a:r>
              <a:rPr lang="es-CL" dirty="0" err="1"/>
              <a:t>N°</a:t>
            </a:r>
            <a:r>
              <a:rPr lang="es-CL" dirty="0"/>
              <a:t> 3051-356.SE23</a:t>
            </a:r>
            <a:endParaRPr lang="es-MX" dirty="0"/>
          </a:p>
          <a:p>
            <a:pPr>
              <a:lnSpc>
                <a:spcPct val="90000"/>
              </a:lnSpc>
            </a:pPr>
            <a:endParaRPr lang="es-MX" sz="1200" dirty="0"/>
          </a:p>
        </p:txBody>
      </p:sp>
    </p:spTree>
    <p:extLst>
      <p:ext uri="{BB962C8B-B14F-4D97-AF65-F5344CB8AC3E}">
        <p14:creationId xmlns:p14="http://schemas.microsoft.com/office/powerpoint/2010/main" val="3527873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2C9ED6-51B4-ECD6-7903-E71B593A2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PROYECTOS EN DESARROLLO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5805D65-A848-BEC6-5A75-9FF2C5B7F1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47777"/>
            <a:ext cx="4737904" cy="4500623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90000"/>
              </a:lnSpc>
            </a:pPr>
            <a:r>
              <a:rPr lang="es-CL" sz="2100" dirty="0"/>
              <a:t>Desafío de la Educación y Trastornos del Espectro Autista (TEA)</a:t>
            </a:r>
          </a:p>
          <a:p>
            <a:pPr algn="just">
              <a:lnSpc>
                <a:spcPct val="90000"/>
              </a:lnSpc>
            </a:pPr>
            <a:r>
              <a:rPr lang="es-CL" sz="2100" dirty="0"/>
              <a:t>El proyecto se centra en talleres para los diferentes actores de la sociedad, fue diseñado por el equipo de profesionales de la Fundación atendiendo a una necesidad de acuerdo a la investigación realizada en la II Región</a:t>
            </a:r>
          </a:p>
          <a:p>
            <a:pPr algn="just">
              <a:lnSpc>
                <a:spcPct val="90000"/>
              </a:lnSpc>
            </a:pPr>
            <a:r>
              <a:rPr lang="es-CL" sz="2100" dirty="0"/>
              <a:t>Beneficiarios directos: Docentes, Profesionales de la Educación y Salud</a:t>
            </a:r>
          </a:p>
          <a:p>
            <a:pPr algn="just">
              <a:lnSpc>
                <a:spcPct val="90000"/>
              </a:lnSpc>
            </a:pPr>
            <a:r>
              <a:rPr lang="es-CL" sz="2100" dirty="0"/>
              <a:t>Beneficiarios indirectos: Estudiantes con condición de espectro autista y sus familias</a:t>
            </a:r>
          </a:p>
          <a:p>
            <a:pPr algn="just">
              <a:lnSpc>
                <a:spcPct val="90000"/>
              </a:lnSpc>
            </a:pPr>
            <a:r>
              <a:rPr lang="es-CL" sz="2100" dirty="0"/>
              <a:t>Objetivo: Conocer las características de las estudiantes con condición espectro autista, para responder de manera integral y contextualizada a las necesidades educativas y familiares, diseñando y evaluando estrategias pertinentes que favorezcan el proceso educativo de cada niño/a de nuestro país.</a:t>
            </a:r>
          </a:p>
          <a:p>
            <a:pPr algn="just">
              <a:lnSpc>
                <a:spcPct val="90000"/>
              </a:lnSpc>
            </a:pPr>
            <a:endParaRPr lang="es-CL" sz="2100" dirty="0"/>
          </a:p>
          <a:p>
            <a:pPr>
              <a:lnSpc>
                <a:spcPct val="90000"/>
              </a:lnSpc>
            </a:pPr>
            <a:endParaRPr lang="es-MX" sz="1000" dirty="0"/>
          </a:p>
        </p:txBody>
      </p:sp>
      <p:pic>
        <p:nvPicPr>
          <p:cNvPr id="4" name="Imagen 3" descr="Imagen que contiene interior, persona, bebé, sostener&#10;&#10;Descripción generada automáticamente">
            <a:extLst>
              <a:ext uri="{FF2B5EF4-FFF2-40B4-BE49-F238E27FC236}">
                <a16:creationId xmlns:a16="http://schemas.microsoft.com/office/drawing/2014/main" id="{5036106A-B246-E701-4E17-D1B075963D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40"/>
          <a:stretch/>
        </p:blipFill>
        <p:spPr>
          <a:xfrm>
            <a:off x="674953" y="1747777"/>
            <a:ext cx="5423429" cy="419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718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41E2E8-E1CF-AD56-EC7B-3F57AEBC07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26720"/>
            <a:ext cx="8596668" cy="1534160"/>
          </a:xfrm>
        </p:spPr>
        <p:txBody>
          <a:bodyPr>
            <a:normAutofit fontScale="90000"/>
          </a:bodyPr>
          <a:lstStyle/>
          <a:p>
            <a:pPr algn="ctr"/>
            <a:r>
              <a:rPr lang="es-US" b="1" i="1" dirty="0">
                <a:effectLst/>
                <a:latin typeface="Calibri Light" panose="020F03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“Diagnóstico de necesidades para la formación continua de equipos educativos de educación Parvularia”</a:t>
            </a:r>
            <a:r>
              <a:rPr lang="es-CL" sz="1800" dirty="0"/>
              <a:t>        </a:t>
            </a:r>
            <a:r>
              <a:rPr lang="es-CL" sz="3100" dirty="0"/>
              <a:t>REGION ANTOFAGASTA </a:t>
            </a:r>
            <a:br>
              <a:rPr lang="es-C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es-CL" dirty="0"/>
            </a:b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27D02F9-F6B5-21E7-77E1-38AA2F1A5C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337147"/>
            <a:ext cx="9685866" cy="3880773"/>
          </a:xfrm>
        </p:spPr>
        <p:txBody>
          <a:bodyPr>
            <a:normAutofit/>
          </a:bodyPr>
          <a:lstStyle/>
          <a:p>
            <a:r>
              <a:rPr lang="es-US" sz="2400" dirty="0">
                <a:effectLst/>
                <a:latin typeface="Abadi Extra 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Objetivo:</a:t>
            </a:r>
          </a:p>
          <a:p>
            <a:pPr marL="0" indent="0">
              <a:buNone/>
            </a:pPr>
            <a:r>
              <a:rPr lang="es-US" sz="2400" dirty="0">
                <a:effectLst/>
                <a:latin typeface="Abadi Extra 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Conocer cuáles son las </a:t>
            </a:r>
            <a:r>
              <a:rPr lang="es-US" sz="2400" b="1" dirty="0">
                <a:effectLst/>
                <a:latin typeface="Abadi Extra 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necesidades de los equipos educativos  que permitirá definir y priorizar los contenidos</a:t>
            </a:r>
            <a:r>
              <a:rPr lang="es-US" sz="2400" dirty="0">
                <a:effectLst/>
                <a:latin typeface="Abadi Extra 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que se necesita </a:t>
            </a:r>
            <a:r>
              <a:rPr lang="es-US" sz="2400" b="1" dirty="0">
                <a:effectLst/>
                <a:latin typeface="Abadi Extra 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fortalecer y potenciar para acompañar de mejor manera la formación de los párvulos con necesidades educativas (TEA)</a:t>
            </a:r>
          </a:p>
          <a:p>
            <a:pPr marL="0" indent="0">
              <a:buNone/>
            </a:pPr>
            <a:endParaRPr lang="es-CL" sz="2400" b="1" dirty="0">
              <a:effectLst/>
              <a:latin typeface="Abadi Extra Light" panose="020B0204020104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s-US" sz="1800" dirty="0">
                <a:effectLst/>
                <a:latin typeface="Abadi Extra Light" panose="020B0204020104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instrumento constó de 15 criterios a evaluar a través de escalas de apreciación, listas de cotejo y preguntas abiertas.</a:t>
            </a:r>
            <a:endParaRPr lang="es-CL" sz="1800" dirty="0">
              <a:effectLst/>
              <a:latin typeface="Abadi Extra Light" panose="020B0204020104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s-CL" dirty="0">
                <a:latin typeface="Abadi Extra Light" panose="020B0204020104020204" pitchFamily="34" charset="0"/>
              </a:rPr>
              <a:t>31 encuestas</a:t>
            </a:r>
          </a:p>
          <a:p>
            <a:endParaRPr lang="es-CL" dirty="0">
              <a:latin typeface="Abadi Extra Light" panose="020B02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0599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Gráfico, Gráfico de barras&#10;&#10;Descripción generada automáticamente">
            <a:extLst>
              <a:ext uri="{FF2B5EF4-FFF2-40B4-BE49-F238E27FC236}">
                <a16:creationId xmlns:a16="http://schemas.microsoft.com/office/drawing/2014/main" id="{E2E8D647-6163-4B22-825A-EDCA8B966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3014" y="1133807"/>
            <a:ext cx="5863735" cy="459038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993A05B-E762-BBCC-B156-106E30369846}"/>
              </a:ext>
            </a:extLst>
          </p:cNvPr>
          <p:cNvSpPr txBox="1"/>
          <p:nvPr/>
        </p:nvSpPr>
        <p:spPr>
          <a:xfrm>
            <a:off x="7157018" y="1133807"/>
            <a:ext cx="4384742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dirty="0"/>
              <a:t>En relación con el manejo de  conocimientos sobre TEA, las participantes señalan que </a:t>
            </a:r>
            <a:r>
              <a:rPr lang="es-ES" b="1" u="sng" dirty="0"/>
              <a:t>conocen bastante</a:t>
            </a:r>
            <a:r>
              <a:rPr lang="es-ES" dirty="0"/>
              <a:t> sobre:  </a:t>
            </a:r>
            <a:r>
              <a:rPr lang="es-ES" b="1" dirty="0"/>
              <a:t>Definición de TEA y características de niños TEA</a:t>
            </a:r>
            <a:r>
              <a:rPr lang="es-ES" dirty="0"/>
              <a:t>. </a:t>
            </a:r>
          </a:p>
          <a:p>
            <a:pPr algn="ctr"/>
            <a:endParaRPr lang="es-ES" dirty="0"/>
          </a:p>
          <a:p>
            <a:pPr algn="ctr"/>
            <a:r>
              <a:rPr lang="es-ES" dirty="0"/>
              <a:t> Sin embargo, reconocen </a:t>
            </a:r>
            <a:r>
              <a:rPr lang="es-ES" b="1" u="sng" dirty="0"/>
              <a:t>conocer solo</a:t>
            </a:r>
            <a:r>
              <a:rPr lang="es-ES" u="sng" dirty="0"/>
              <a:t> </a:t>
            </a:r>
            <a:r>
              <a:rPr lang="es-ES" b="1" u="sng" dirty="0"/>
              <a:t>algo </a:t>
            </a:r>
            <a:r>
              <a:rPr lang="es-ES" b="1" dirty="0"/>
              <a:t>respecto al origen y causas, desarrollo de la comunicación  </a:t>
            </a:r>
            <a:r>
              <a:rPr lang="es-ES" dirty="0"/>
              <a:t>y </a:t>
            </a:r>
            <a:r>
              <a:rPr lang="es-ES" b="1" dirty="0"/>
              <a:t>respecto a estrategias educativas para niños TEA</a:t>
            </a:r>
            <a:r>
              <a:rPr lang="es-ES" dirty="0"/>
              <a:t>. </a:t>
            </a:r>
          </a:p>
          <a:p>
            <a:pPr algn="ctr"/>
            <a:endParaRPr lang="es-ES" dirty="0"/>
          </a:p>
          <a:p>
            <a:pPr algn="ctr"/>
            <a:r>
              <a:rPr lang="es-ES" dirty="0"/>
              <a:t> Las respuestas respecto que al</a:t>
            </a:r>
            <a:r>
              <a:rPr lang="es-ES" b="1" dirty="0"/>
              <a:t> trabajo con familias de niños TEA y estrategias pedagógicas para niños TEA. </a:t>
            </a:r>
            <a:endParaRPr lang="es-CL" b="1" dirty="0"/>
          </a:p>
        </p:txBody>
      </p:sp>
    </p:spTree>
    <p:extLst>
      <p:ext uri="{BB962C8B-B14F-4D97-AF65-F5344CB8AC3E}">
        <p14:creationId xmlns:p14="http://schemas.microsoft.com/office/powerpoint/2010/main" val="16163454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AF3576A-8A61-FAED-A675-50668C4FE8C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69302" y="711835"/>
            <a:ext cx="9919017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s-ES" sz="3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Respecto a los contenidos que debería abordar el siguiente programa de formación continua 2023 se señalan:</a:t>
            </a:r>
          </a:p>
          <a:p>
            <a:pPr marL="0" indent="0">
              <a:buNone/>
            </a:pPr>
            <a:endParaRPr lang="es-ES" sz="32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s-ES" sz="3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Aspectos conceptuales del Trastorno del Espectro Autista: </a:t>
            </a:r>
          </a:p>
          <a:p>
            <a:pPr marL="0" indent="0">
              <a:buNone/>
            </a:pPr>
            <a:r>
              <a:rPr lang="es-ES" sz="3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Detección, causas, niveles,  estrategias pedagógicas (pictogramas y otras), desarrollo socioemocional en niños TEA, comunicación, trabajo con familias de niños TEA, primeros auxilios, abordaje de desregulaciones, desarrollo sensorial, evaluación.</a:t>
            </a:r>
          </a:p>
        </p:txBody>
      </p:sp>
    </p:spTree>
    <p:extLst>
      <p:ext uri="{BB962C8B-B14F-4D97-AF65-F5344CB8AC3E}">
        <p14:creationId xmlns:p14="http://schemas.microsoft.com/office/powerpoint/2010/main" val="3697970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0081FF-6DB5-9925-9256-F384EAB0F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54000"/>
            <a:ext cx="8596668" cy="751840"/>
          </a:xfrm>
        </p:spPr>
        <p:txBody>
          <a:bodyPr/>
          <a:lstStyle/>
          <a:p>
            <a:r>
              <a:rPr lang="es-CL" dirty="0"/>
              <a:t>Objetivos 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86BC2A0-6321-A1C5-1103-E14C18C0D2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89038"/>
            <a:ext cx="10058400" cy="5291442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es-MX" sz="24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1. </a:t>
            </a:r>
            <a:r>
              <a:rPr lang="es-MX" sz="2400" u="sng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Conocer la normativa que regula </a:t>
            </a:r>
            <a:r>
              <a:rPr lang="es-MX" sz="24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los derechos de personas con Trastorno del espectro autista en Chile y en el sistema educativo. (Nueva Ley 21.545 Marzo 2023)</a:t>
            </a:r>
            <a:endParaRPr lang="es-CL" sz="2400" kern="1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lvl="0" indent="0" algn="just">
              <a:buNone/>
            </a:pPr>
            <a:r>
              <a:rPr lang="es-MX" sz="24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2. Construir conocimientos respecto a las </a:t>
            </a:r>
            <a:r>
              <a:rPr lang="es-MX" sz="2400" u="sng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características cognitivas, comunicativas, afectivas y sociales</a:t>
            </a:r>
            <a:r>
              <a:rPr lang="es-MX" sz="24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de los niños con trastornos del especto autista.</a:t>
            </a:r>
            <a:endParaRPr lang="es-CL" sz="2400" kern="1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lvl="0" indent="0" algn="just">
              <a:buNone/>
            </a:pPr>
            <a:r>
              <a:rPr lang="es-MX" sz="24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3. Identificar </a:t>
            </a:r>
            <a:r>
              <a:rPr lang="es-MX" sz="2400" u="sng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estrategias y recursos para el acompañamiento de niños con TEA y sus familias</a:t>
            </a:r>
            <a:r>
              <a:rPr lang="es-MX" sz="24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, analizando la pertinencia para aplicación en sus contextos educativos.</a:t>
            </a:r>
            <a:endParaRPr lang="es-CL" sz="2400" kern="1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lvl="0" indent="0" algn="just">
              <a:spcAft>
                <a:spcPts val="800"/>
              </a:spcAft>
              <a:buNone/>
            </a:pPr>
            <a:r>
              <a:rPr lang="es-MX" sz="24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4. </a:t>
            </a:r>
            <a:r>
              <a:rPr lang="es-MX" sz="2400" u="sng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Diseñar, aplicar y evaluar una propuesta de acción “proyecto de acompañamiento para niños TEA y sus familias” </a:t>
            </a:r>
            <a:r>
              <a:rPr lang="es-MX" sz="2400" kern="100" dirty="0">
                <a:effectLst/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que sea pertinente a su contexto y que incorpore todos los elementos aprendidos desde los contenidos de este programa.</a:t>
            </a:r>
            <a:endParaRPr lang="es-CL" sz="2400" kern="100" dirty="0">
              <a:effectLst/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es-CL" sz="24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3512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36EC3-7D36-7B44-AD08-592217795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NUESTRO EQUIPO PROFESIONAL Y COLABORADORES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A6618CE-F03A-0134-3C3B-34EBA3E4BE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9565" y="1930401"/>
            <a:ext cx="6898511" cy="450512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CL" sz="1600" dirty="0"/>
              <a:t>Ricardo Gaete Hernández - Psicólogo</a:t>
            </a:r>
          </a:p>
          <a:p>
            <a:pPr>
              <a:lnSpc>
                <a:spcPct val="90000"/>
              </a:lnSpc>
            </a:pPr>
            <a:r>
              <a:rPr lang="es-CL" sz="1600" dirty="0"/>
              <a:t>Norma Gaete Soto – Profesora de Educación General Básica</a:t>
            </a:r>
          </a:p>
          <a:p>
            <a:pPr>
              <a:lnSpc>
                <a:spcPct val="90000"/>
              </a:lnSpc>
            </a:pPr>
            <a:r>
              <a:rPr lang="es-CL" sz="1600" dirty="0"/>
              <a:t>Carolina López </a:t>
            </a:r>
            <a:r>
              <a:rPr lang="es-CL" sz="1600" dirty="0" err="1"/>
              <a:t>Cancino</a:t>
            </a:r>
            <a:r>
              <a:rPr lang="es-CL" sz="1600" dirty="0"/>
              <a:t> – Educadora de Párvulos, Doctora en Educación</a:t>
            </a:r>
          </a:p>
          <a:p>
            <a:pPr>
              <a:lnSpc>
                <a:spcPct val="90000"/>
              </a:lnSpc>
            </a:pPr>
            <a:r>
              <a:rPr lang="es-CL" sz="1600" dirty="0"/>
              <a:t>Bárbara Martínez Fuentes – Ingeniera en realidad virtual y diseñadora de videojuegos.</a:t>
            </a:r>
          </a:p>
          <a:p>
            <a:pPr>
              <a:lnSpc>
                <a:spcPct val="90000"/>
              </a:lnSpc>
            </a:pPr>
            <a:r>
              <a:rPr lang="es-CL" sz="1600" dirty="0"/>
              <a:t>Pablo Montecinos Muñoz – Psicólogo</a:t>
            </a:r>
          </a:p>
          <a:p>
            <a:pPr>
              <a:lnSpc>
                <a:spcPct val="90000"/>
              </a:lnSpc>
            </a:pPr>
            <a:r>
              <a:rPr lang="es-CL" sz="1600" dirty="0"/>
              <a:t>Vicente Olguín Nocera – Educador Diferencial, </a:t>
            </a:r>
            <a:r>
              <a:rPr lang="es-CL" sz="1600" dirty="0" err="1"/>
              <a:t>Practitioner</a:t>
            </a:r>
            <a:r>
              <a:rPr lang="es-CL" sz="1600" dirty="0"/>
              <a:t> en PNL</a:t>
            </a:r>
          </a:p>
          <a:p>
            <a:pPr>
              <a:lnSpc>
                <a:spcPct val="90000"/>
              </a:lnSpc>
            </a:pPr>
            <a:r>
              <a:rPr lang="es-CL" sz="1600" dirty="0"/>
              <a:t>Eduardo Opazo Díaz – Ingeniero en Programación</a:t>
            </a:r>
          </a:p>
          <a:p>
            <a:pPr>
              <a:lnSpc>
                <a:spcPct val="90000"/>
              </a:lnSpc>
            </a:pPr>
            <a:r>
              <a:rPr lang="es-CL" sz="1600" dirty="0"/>
              <a:t>Marcela Paz Venegas – Enfermera</a:t>
            </a:r>
          </a:p>
          <a:p>
            <a:pPr>
              <a:lnSpc>
                <a:spcPct val="90000"/>
              </a:lnSpc>
            </a:pPr>
            <a:r>
              <a:rPr lang="es-CL" sz="1600" dirty="0"/>
              <a:t>Claudio Rojas Araya – Psicólogo, Doctor en Neuropsicología Clínica</a:t>
            </a:r>
          </a:p>
          <a:p>
            <a:pPr>
              <a:lnSpc>
                <a:spcPct val="90000"/>
              </a:lnSpc>
            </a:pPr>
            <a:r>
              <a:rPr lang="es-CL" sz="1600" dirty="0"/>
              <a:t>Rodrigo Valenzuela Merino – Profesor de Matemática</a:t>
            </a:r>
          </a:p>
          <a:p>
            <a:pPr>
              <a:lnSpc>
                <a:spcPct val="90000"/>
              </a:lnSpc>
            </a:pPr>
            <a:endParaRPr lang="es-CL" sz="1300" dirty="0"/>
          </a:p>
          <a:p>
            <a:pPr>
              <a:lnSpc>
                <a:spcPct val="90000"/>
              </a:lnSpc>
            </a:pPr>
            <a:endParaRPr lang="es-MX" sz="1300" dirty="0"/>
          </a:p>
        </p:txBody>
      </p:sp>
      <p:pic>
        <p:nvPicPr>
          <p:cNvPr id="1026" name="Picture 2" descr="Imagenes Gracias Equipo">
            <a:extLst>
              <a:ext uri="{FF2B5EF4-FFF2-40B4-BE49-F238E27FC236}">
                <a16:creationId xmlns:a16="http://schemas.microsoft.com/office/drawing/2014/main" id="{733CBF55-B9CA-A890-8F9E-CB52B2B68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9" r="12254" b="1"/>
          <a:stretch/>
        </p:blipFill>
        <p:spPr bwMode="auto">
          <a:xfrm>
            <a:off x="677334" y="2159331"/>
            <a:ext cx="3144597" cy="3882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0458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57F46A-CFF2-4B4F-8786-C6515CCB6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31" y="185854"/>
            <a:ext cx="10507339" cy="1320800"/>
          </a:xfrm>
        </p:spPr>
        <p:txBody>
          <a:bodyPr>
            <a:normAutofit/>
          </a:bodyPr>
          <a:lstStyle/>
          <a:p>
            <a:pPr algn="just"/>
            <a:r>
              <a:rPr lang="es-CL" dirty="0"/>
              <a:t>Servicios inscritos en Registro Público de Entidades pedagógicas y técnicas de apoyo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5ECF0C54-3508-7F42-96EC-68090311F3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84" y="1506654"/>
            <a:ext cx="6300438" cy="5351346"/>
          </a:xfrm>
        </p:spPr>
      </p:pic>
    </p:spTree>
    <p:extLst>
      <p:ext uri="{BB962C8B-B14F-4D97-AF65-F5344CB8AC3E}">
        <p14:creationId xmlns:p14="http://schemas.microsoft.com/office/powerpoint/2010/main" val="18967635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D54399F-00F9-2F48-BDAF-7A568638CA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83" y="0"/>
            <a:ext cx="5263375" cy="6858000"/>
          </a:xfr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F562B55-AFF6-3D4A-ACF2-7B2B8826D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0400" y="469901"/>
            <a:ext cx="6451600" cy="5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ntecedentes y trayectoría historica de la pedagogía timeline ...">
            <a:extLst>
              <a:ext uri="{FF2B5EF4-FFF2-40B4-BE49-F238E27FC236}">
                <a16:creationId xmlns:a16="http://schemas.microsoft.com/office/drawing/2014/main" id="{5525F3BB-C424-7EED-9C42-6ED18F327F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8" r="2071"/>
          <a:stretch/>
        </p:blipFill>
        <p:spPr bwMode="auto">
          <a:xfrm>
            <a:off x="4389120" y="-1"/>
            <a:ext cx="7802880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F9D8D43-40AD-C85C-AD0D-F6A6960970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es-CL" b="1" dirty="0">
                <a:solidFill>
                  <a:schemeClr val="tx1"/>
                </a:solidFill>
              </a:rPr>
              <a:t>DIRECTORIO</a:t>
            </a:r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FFFBA7-75CC-21DC-DB7F-BEDB57F7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>
            <a:normAutofit/>
          </a:bodyPr>
          <a:lstStyle/>
          <a:p>
            <a:pPr algn="just"/>
            <a:r>
              <a:rPr lang="es-CL" sz="2000" dirty="0"/>
              <a:t>Presidenta: Marcela Elizabeth Herrera Carvajal</a:t>
            </a:r>
          </a:p>
          <a:p>
            <a:pPr algn="just"/>
            <a:r>
              <a:rPr lang="es-CL" sz="2000" dirty="0"/>
              <a:t>Vicepresidente: Nicolás Alejandro Venegas Herrera</a:t>
            </a:r>
          </a:p>
          <a:p>
            <a:pPr algn="just"/>
            <a:r>
              <a:rPr lang="es-CL" sz="2000" dirty="0"/>
              <a:t>Tesorero : Rodrigo Andrés Venegas Herrera</a:t>
            </a:r>
          </a:p>
          <a:p>
            <a:pPr algn="just"/>
            <a:r>
              <a:rPr lang="es-CL" sz="2000" dirty="0"/>
              <a:t>Secretario: Adrián Santiago Venegas Gallegos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4905330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2E0E6E-3EDE-CE86-5589-504DFF077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9123" y="609600"/>
            <a:ext cx="6745456" cy="1320800"/>
          </a:xfrm>
        </p:spPr>
        <p:txBody>
          <a:bodyPr anchor="ctr">
            <a:normAutofit/>
          </a:bodyPr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PALABRAS DE NUESTRA PRESIDENTA Y  DIRECTORA</a:t>
            </a:r>
            <a:endParaRPr lang="es-MX" dirty="0">
              <a:solidFill>
                <a:schemeClr val="tx1"/>
              </a:solidFill>
            </a:endParaRPr>
          </a:p>
        </p:txBody>
      </p:sp>
      <p:pic>
        <p:nvPicPr>
          <p:cNvPr id="5" name="Marcador de contenido 4" descr="Una mujer sonriendo&#10;&#10;Descripción generada automáticamente">
            <a:extLst>
              <a:ext uri="{FF2B5EF4-FFF2-40B4-BE49-F238E27FC236}">
                <a16:creationId xmlns:a16="http://schemas.microsoft.com/office/drawing/2014/main" id="{0617E52A-065E-58A1-345E-8418F83F3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421" y="609600"/>
            <a:ext cx="3251701" cy="4604598"/>
          </a:xfrm>
          <a:prstGeom prst="rect">
            <a:avLst/>
          </a:prstGeom>
        </p:spPr>
      </p:pic>
      <p:sp>
        <p:nvSpPr>
          <p:cNvPr id="17" name="Content Placeholder 8">
            <a:extLst>
              <a:ext uri="{FF2B5EF4-FFF2-40B4-BE49-F238E27FC236}">
                <a16:creationId xmlns:a16="http://schemas.microsoft.com/office/drawing/2014/main" id="{07F78F96-A19B-6A29-4912-B4127CEB4D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9122" y="1930399"/>
            <a:ext cx="7043063" cy="4112591"/>
          </a:xfrm>
        </p:spPr>
        <p:txBody>
          <a:bodyPr>
            <a:noAutofit/>
          </a:bodyPr>
          <a:lstStyle/>
          <a:p>
            <a:pPr algn="just"/>
            <a:r>
              <a:rPr lang="en-US" sz="2000" dirty="0">
                <a:solidFill>
                  <a:schemeClr val="tx1"/>
                </a:solidFill>
              </a:rPr>
              <a:t>Al </a:t>
            </a:r>
            <a:r>
              <a:rPr lang="en-US" sz="2000" dirty="0" err="1">
                <a:solidFill>
                  <a:schemeClr val="tx1"/>
                </a:solidFill>
              </a:rPr>
              <a:t>finalizar</a:t>
            </a:r>
            <a:r>
              <a:rPr lang="en-US" sz="2000" dirty="0">
                <a:solidFill>
                  <a:schemeClr val="tx1"/>
                </a:solidFill>
              </a:rPr>
              <a:t> un nuevo </a:t>
            </a:r>
            <a:r>
              <a:rPr lang="en-US" sz="2000" dirty="0" err="1">
                <a:solidFill>
                  <a:schemeClr val="tx1"/>
                </a:solidFill>
              </a:rPr>
              <a:t>año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sólo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queda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agradecer</a:t>
            </a:r>
            <a:r>
              <a:rPr lang="en-US" sz="2000" dirty="0">
                <a:solidFill>
                  <a:schemeClr val="tx1"/>
                </a:solidFill>
              </a:rPr>
              <a:t> a </a:t>
            </a:r>
            <a:r>
              <a:rPr lang="en-US" sz="2000" dirty="0" err="1">
                <a:solidFill>
                  <a:schemeClr val="tx1"/>
                </a:solidFill>
              </a:rPr>
              <a:t>todas</a:t>
            </a:r>
            <a:r>
              <a:rPr lang="en-US" sz="2000" dirty="0">
                <a:solidFill>
                  <a:schemeClr val="tx1"/>
                </a:solidFill>
              </a:rPr>
              <a:t> y </a:t>
            </a:r>
            <a:r>
              <a:rPr lang="en-US" sz="2000" dirty="0" err="1">
                <a:solidFill>
                  <a:schemeClr val="tx1"/>
                </a:solidFill>
              </a:rPr>
              <a:t>todos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nuestros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colaboradores</a:t>
            </a:r>
            <a:r>
              <a:rPr lang="en-US" sz="2000" dirty="0">
                <a:solidFill>
                  <a:schemeClr val="tx1"/>
                </a:solidFill>
              </a:rPr>
              <a:t> que </a:t>
            </a:r>
            <a:r>
              <a:rPr lang="en-US" sz="2000" dirty="0" err="1">
                <a:solidFill>
                  <a:schemeClr val="tx1"/>
                </a:solidFill>
              </a:rPr>
              <a:t>hacen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posible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llevar</a:t>
            </a:r>
            <a:r>
              <a:rPr lang="en-US" sz="2000" dirty="0">
                <a:solidFill>
                  <a:schemeClr val="tx1"/>
                </a:solidFill>
              </a:rPr>
              <a:t> a </a:t>
            </a:r>
            <a:r>
              <a:rPr lang="en-US" sz="2000" dirty="0" err="1">
                <a:solidFill>
                  <a:schemeClr val="tx1"/>
                </a:solidFill>
              </a:rPr>
              <a:t>cabo</a:t>
            </a:r>
            <a:r>
              <a:rPr lang="en-US" sz="2000" dirty="0">
                <a:solidFill>
                  <a:schemeClr val="tx1"/>
                </a:solidFill>
              </a:rPr>
              <a:t> las </a:t>
            </a:r>
            <a:r>
              <a:rPr lang="en-US" sz="2000" dirty="0" err="1">
                <a:solidFill>
                  <a:schemeClr val="tx1"/>
                </a:solidFill>
              </a:rPr>
              <a:t>acciones</a:t>
            </a:r>
            <a:r>
              <a:rPr lang="en-US" sz="2000" dirty="0">
                <a:solidFill>
                  <a:schemeClr val="tx1"/>
                </a:solidFill>
              </a:rPr>
              <a:t> y </a:t>
            </a:r>
            <a:r>
              <a:rPr lang="en-US" sz="2000" dirty="0" err="1">
                <a:solidFill>
                  <a:schemeClr val="tx1"/>
                </a:solidFill>
              </a:rPr>
              <a:t>compromisos</a:t>
            </a:r>
            <a:r>
              <a:rPr lang="en-US" sz="2000" dirty="0">
                <a:solidFill>
                  <a:schemeClr val="tx1"/>
                </a:solidFill>
              </a:rPr>
              <a:t> de la Fundación </a:t>
            </a:r>
            <a:r>
              <a:rPr lang="en-US" sz="2000" dirty="0" err="1">
                <a:solidFill>
                  <a:schemeClr val="tx1"/>
                </a:solidFill>
              </a:rPr>
              <a:t>por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entregar</a:t>
            </a:r>
            <a:r>
              <a:rPr lang="en-US" sz="2000" dirty="0">
                <a:solidFill>
                  <a:schemeClr val="tx1"/>
                </a:solidFill>
              </a:rPr>
              <a:t> sus </a:t>
            </a:r>
            <a:r>
              <a:rPr lang="en-US" sz="2000" dirty="0" err="1">
                <a:solidFill>
                  <a:schemeClr val="tx1"/>
                </a:solidFill>
              </a:rPr>
              <a:t>conocimientos</a:t>
            </a:r>
            <a:r>
              <a:rPr lang="en-US" sz="2000" dirty="0">
                <a:solidFill>
                  <a:schemeClr val="tx1"/>
                </a:solidFill>
              </a:rPr>
              <a:t> y </a:t>
            </a:r>
            <a:r>
              <a:rPr lang="en-US" sz="2000" dirty="0" err="1">
                <a:solidFill>
                  <a:schemeClr val="tx1"/>
                </a:solidFill>
              </a:rPr>
              <a:t>experiencias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en</a:t>
            </a:r>
            <a:r>
              <a:rPr lang="en-US" sz="2000" dirty="0">
                <a:solidFill>
                  <a:schemeClr val="tx1"/>
                </a:solidFill>
              </a:rPr>
              <a:t> pos de </a:t>
            </a:r>
            <a:r>
              <a:rPr lang="en-US" sz="2000" dirty="0" err="1">
                <a:solidFill>
                  <a:schemeClr val="tx1"/>
                </a:solidFill>
              </a:rPr>
              <a:t>una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mejor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calidad</a:t>
            </a:r>
            <a:r>
              <a:rPr lang="en-US" sz="2000" dirty="0">
                <a:solidFill>
                  <a:schemeClr val="tx1"/>
                </a:solidFill>
              </a:rPr>
              <a:t> de vida de </a:t>
            </a:r>
            <a:r>
              <a:rPr lang="en-US" sz="2000" dirty="0" err="1">
                <a:solidFill>
                  <a:schemeClr val="tx1"/>
                </a:solidFill>
              </a:rPr>
              <a:t>niñas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niños,jóvenes</a:t>
            </a:r>
            <a:r>
              <a:rPr lang="en-US" sz="2000" dirty="0">
                <a:solidFill>
                  <a:schemeClr val="tx1"/>
                </a:solidFill>
              </a:rPr>
              <a:t>, personas con </a:t>
            </a:r>
            <a:r>
              <a:rPr lang="en-US" sz="2000" dirty="0" err="1">
                <a:solidFill>
                  <a:schemeClr val="tx1"/>
                </a:solidFill>
              </a:rPr>
              <a:t>discapacidad</a:t>
            </a:r>
            <a:r>
              <a:rPr lang="en-US" sz="2000" dirty="0">
                <a:solidFill>
                  <a:schemeClr val="tx1"/>
                </a:solidFill>
              </a:rPr>
              <a:t> y </a:t>
            </a:r>
            <a:r>
              <a:rPr lang="en-US" sz="2000" dirty="0" err="1">
                <a:solidFill>
                  <a:schemeClr val="tx1"/>
                </a:solidFill>
              </a:rPr>
              <a:t>adultos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mayores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en-US" sz="2000" dirty="0">
                <a:solidFill>
                  <a:schemeClr val="tx1"/>
                </a:solidFill>
              </a:rPr>
              <a:t>Nos </a:t>
            </a:r>
            <a:r>
              <a:rPr lang="en-US" sz="2000" dirty="0" err="1">
                <a:solidFill>
                  <a:schemeClr val="tx1"/>
                </a:solidFill>
              </a:rPr>
              <a:t>queda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como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desafío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el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poder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entregar</a:t>
            </a:r>
            <a:r>
              <a:rPr lang="en-US" sz="2000" dirty="0">
                <a:solidFill>
                  <a:schemeClr val="tx1"/>
                </a:solidFill>
              </a:rPr>
              <a:t> a </a:t>
            </a:r>
            <a:r>
              <a:rPr lang="en-US" sz="2000" dirty="0" err="1">
                <a:solidFill>
                  <a:schemeClr val="tx1"/>
                </a:solidFill>
              </a:rPr>
              <a:t>nuestros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beneficiarios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conocimientos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estrategias</a:t>
            </a:r>
            <a:r>
              <a:rPr lang="en-US" sz="2000" dirty="0">
                <a:solidFill>
                  <a:schemeClr val="tx1"/>
                </a:solidFill>
              </a:rPr>
              <a:t> y </a:t>
            </a:r>
            <a:r>
              <a:rPr lang="en-US" sz="2000" dirty="0" err="1">
                <a:solidFill>
                  <a:schemeClr val="tx1"/>
                </a:solidFill>
              </a:rPr>
              <a:t>herramientas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por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inclusión</a:t>
            </a:r>
            <a:r>
              <a:rPr lang="en-US" sz="2000" dirty="0">
                <a:solidFill>
                  <a:schemeClr val="tx1"/>
                </a:solidFill>
              </a:rPr>
              <a:t> e </a:t>
            </a:r>
            <a:r>
              <a:rPr lang="en-US" sz="2000" dirty="0" err="1">
                <a:solidFill>
                  <a:schemeClr val="tx1"/>
                </a:solidFill>
              </a:rPr>
              <a:t>integración</a:t>
            </a:r>
            <a:r>
              <a:rPr lang="en-US" sz="2000" dirty="0">
                <a:solidFill>
                  <a:schemeClr val="tx1"/>
                </a:solidFill>
              </a:rPr>
              <a:t> de </a:t>
            </a:r>
            <a:r>
              <a:rPr lang="en-US" sz="2000" dirty="0" err="1">
                <a:solidFill>
                  <a:schemeClr val="tx1"/>
                </a:solidFill>
              </a:rPr>
              <a:t>todas</a:t>
            </a:r>
            <a:r>
              <a:rPr lang="en-US" sz="2000" dirty="0">
                <a:solidFill>
                  <a:schemeClr val="tx1"/>
                </a:solidFill>
              </a:rPr>
              <a:t> y </a:t>
            </a:r>
            <a:r>
              <a:rPr lang="en-US" sz="2000" dirty="0" err="1">
                <a:solidFill>
                  <a:schemeClr val="tx1"/>
                </a:solidFill>
              </a:rPr>
              <a:t>todos</a:t>
            </a:r>
            <a:r>
              <a:rPr lang="en-US" sz="2000" dirty="0">
                <a:solidFill>
                  <a:schemeClr val="tx1"/>
                </a:solidFill>
              </a:rPr>
              <a:t> a </a:t>
            </a:r>
            <a:r>
              <a:rPr lang="en-US" sz="2000" dirty="0" err="1">
                <a:solidFill>
                  <a:schemeClr val="tx1"/>
                </a:solidFill>
              </a:rPr>
              <a:t>una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sociedad</a:t>
            </a:r>
            <a:r>
              <a:rPr lang="en-US" sz="2000" dirty="0">
                <a:solidFill>
                  <a:schemeClr val="tx1"/>
                </a:solidFill>
              </a:rPr>
              <a:t> que </a:t>
            </a:r>
            <a:r>
              <a:rPr lang="en-US" sz="2000" dirty="0" err="1">
                <a:solidFill>
                  <a:schemeClr val="tx1"/>
                </a:solidFill>
              </a:rPr>
              <a:t>avanza</a:t>
            </a:r>
            <a:r>
              <a:rPr lang="en-US" sz="2000" dirty="0">
                <a:solidFill>
                  <a:schemeClr val="tx1"/>
                </a:solidFill>
              </a:rPr>
              <a:t> y </a:t>
            </a:r>
            <a:r>
              <a:rPr lang="en-US" sz="2000" dirty="0" err="1">
                <a:solidFill>
                  <a:schemeClr val="tx1"/>
                </a:solidFill>
              </a:rPr>
              <a:t>demanda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nuevos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cambios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US" sz="2000" dirty="0">
              <a:solidFill>
                <a:schemeClr val="tx1"/>
              </a:solidFill>
            </a:endParaRPr>
          </a:p>
          <a:p>
            <a:pPr algn="ctr"/>
            <a:r>
              <a:rPr lang="en-US" sz="2000" dirty="0"/>
              <a:t>Marcela Herrera Carvajal</a:t>
            </a:r>
          </a:p>
        </p:txBody>
      </p:sp>
    </p:spTree>
    <p:extLst>
      <p:ext uri="{BB962C8B-B14F-4D97-AF65-F5344CB8AC3E}">
        <p14:creationId xmlns:p14="http://schemas.microsoft.com/office/powerpoint/2010/main" val="2068876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3D43B7-4D5B-2971-3E3C-B89A76009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0570" y="156238"/>
            <a:ext cx="4780458" cy="1180193"/>
          </a:xfrm>
        </p:spPr>
        <p:txBody>
          <a:bodyPr>
            <a:normAutofit/>
          </a:bodyPr>
          <a:lstStyle/>
          <a:p>
            <a:r>
              <a:rPr lang="es-CL" b="1" dirty="0">
                <a:solidFill>
                  <a:schemeClr val="tx1"/>
                </a:solidFill>
              </a:rPr>
              <a:t>           MISIÓN</a:t>
            </a:r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FFFA56-B952-AF98-82AE-462CD60723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1336431"/>
            <a:ext cx="5694226" cy="47049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CL" sz="2800" dirty="0">
                <a:latin typeface="+mj-lt"/>
              </a:rPr>
              <a:t>Somos una institución que </a:t>
            </a:r>
            <a:r>
              <a:rPr lang="es-MX" sz="2800" dirty="0">
                <a:latin typeface="+mj-lt"/>
                <a:cs typeface="Arial" panose="020B0604020202020204" pitchFamily="34" charset="0"/>
              </a:rPr>
              <a:t>tiene como propósito fundamental ofrecer asistencia  profesional a las organizaciones e instituciones con un sentido ético y de alto compromiso con la calidad de los procesos solicitados atendiendo a las necesidades del contexto sociocultural y socioeducativo</a:t>
            </a:r>
            <a:endParaRPr lang="es-MX" sz="2800" dirty="0">
              <a:latin typeface="+mj-lt"/>
            </a:endParaRPr>
          </a:p>
        </p:txBody>
      </p:sp>
      <p:pic>
        <p:nvPicPr>
          <p:cNvPr id="4" name="Marcador de contenido 4" descr="Imagen que contiene Texto&#10;&#10;Descripción generada automáticamente">
            <a:extLst>
              <a:ext uri="{FF2B5EF4-FFF2-40B4-BE49-F238E27FC236}">
                <a16:creationId xmlns:a16="http://schemas.microsoft.com/office/drawing/2014/main" id="{17BBD1DF-3A78-3654-F02F-4F5C065CD25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65" r="24535"/>
          <a:stretch/>
        </p:blipFill>
        <p:spPr>
          <a:xfrm>
            <a:off x="-1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398280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E4E0D0-79E9-D555-96C3-2F8BE7A70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pPr algn="ctr"/>
            <a:r>
              <a:rPr lang="es-CL" b="1" dirty="0">
                <a:solidFill>
                  <a:schemeClr val="tx1"/>
                </a:solidFill>
              </a:rPr>
              <a:t>VISIÓN</a:t>
            </a:r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18EAD47-CDB3-DCE2-097A-A360D91B84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1163781"/>
            <a:ext cx="6334246" cy="5260167"/>
          </a:xfrm>
        </p:spPr>
        <p:txBody>
          <a:bodyPr>
            <a:noAutofit/>
          </a:bodyPr>
          <a:lstStyle/>
          <a:p>
            <a:pPr algn="just"/>
            <a:r>
              <a:rPr lang="es-CL" sz="2800" dirty="0">
                <a:latin typeface="+mj-lt"/>
              </a:rPr>
              <a:t>Nuestros profesionales brindarán oportunidades de desarrollo educativo, cultural y social en los niños, niñas, jóvenes, adultos, personas vulnerables, personas discapacitadas y adultos mayores de nuestro país, que les permita mejorar su calidad de vida, y bienestar integrándose a una sociedad más equitativa.  </a:t>
            </a:r>
            <a:endParaRPr lang="es-MX" sz="28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pic>
        <p:nvPicPr>
          <p:cNvPr id="2050" name="Picture 2" descr="Resultado de imagen de imagenes gratis de vision">
            <a:extLst>
              <a:ext uri="{FF2B5EF4-FFF2-40B4-BE49-F238E27FC236}">
                <a16:creationId xmlns:a16="http://schemas.microsoft.com/office/drawing/2014/main" id="{84A7D8F7-BE71-D162-0E55-A6231B576B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7943" y="796636"/>
            <a:ext cx="4763558" cy="4156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039431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9589D-A26B-F71A-A8AC-22240E19B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3" y="609599"/>
            <a:ext cx="4969607" cy="1046673"/>
          </a:xfrm>
        </p:spPr>
        <p:txBody>
          <a:bodyPr>
            <a:normAutofit/>
          </a:bodyPr>
          <a:lstStyle/>
          <a:p>
            <a:r>
              <a:rPr lang="es-CL" b="1" dirty="0">
                <a:solidFill>
                  <a:schemeClr val="tx1"/>
                </a:solidFill>
              </a:rPr>
              <a:t>COMPROMISO PAIDEIA</a:t>
            </a:r>
            <a:endParaRPr lang="es-MX" b="1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C4E1BE1-7B9E-4E50-448F-FDC6FE766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1319" y="1397480"/>
            <a:ext cx="5521699" cy="4850920"/>
          </a:xfrm>
        </p:spPr>
        <p:txBody>
          <a:bodyPr>
            <a:normAutofit lnSpcReduction="10000"/>
          </a:bodyPr>
          <a:lstStyle/>
          <a:p>
            <a:pPr marL="0" marR="73660" indent="0">
              <a:spcAft>
                <a:spcPts val="0"/>
              </a:spcAft>
              <a:buNone/>
            </a:pPr>
            <a:endParaRPr lang="es-ES" dirty="0">
              <a:effectLst/>
              <a:latin typeface="Arial" panose="020B0604020202020204" pitchFamily="34" charset="0"/>
              <a:ea typeface="Arial MT"/>
              <a:cs typeface="Arial MT"/>
            </a:endParaRPr>
          </a:p>
          <a:p>
            <a:pPr marL="0" marR="73660" indent="0" algn="just">
              <a:spcAft>
                <a:spcPts val="0"/>
              </a:spcAft>
              <a:buNone/>
            </a:pPr>
            <a:r>
              <a:rPr lang="es-ES" sz="2800" dirty="0">
                <a:latin typeface="+mj-lt"/>
                <a:ea typeface="Arial MT"/>
                <a:cs typeface="Arial MT"/>
              </a:rPr>
              <a:t>Nuestro compromiso está enfocado en mejorar la calidad de vida de nuestros beneficiarios, otorgando un servicio integral para todos y todas las personas que sean beneficiadas, especialmente aquellas más vulnerables, favoreciendo la inclusión a espacios educativos, sociales y culturales </a:t>
            </a:r>
            <a:endParaRPr lang="es-MX" sz="2800" dirty="0">
              <a:effectLst/>
              <a:latin typeface="+mj-lt"/>
              <a:ea typeface="Arial MT"/>
              <a:cs typeface="Arial MT"/>
            </a:endParaRPr>
          </a:p>
          <a:p>
            <a:endParaRPr lang="es-MX" dirty="0"/>
          </a:p>
        </p:txBody>
      </p:sp>
      <p:pic>
        <p:nvPicPr>
          <p:cNvPr id="1026" name="Picture 2" descr="INCLUSIÓN EDUCATIVA: COMPROMISOS">
            <a:extLst>
              <a:ext uri="{FF2B5EF4-FFF2-40B4-BE49-F238E27FC236}">
                <a16:creationId xmlns:a16="http://schemas.microsoft.com/office/drawing/2014/main" id="{77AB269F-7345-831E-4CBF-8FC0AA3AE2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75" r="27275"/>
          <a:stretch/>
        </p:blipFill>
        <p:spPr bwMode="auto">
          <a:xfrm>
            <a:off x="19" y="-445273"/>
            <a:ext cx="5745219" cy="7303273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1" name="Isosceles Triangle 103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3842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 descr="Un grupo de personas sentadas alrededor de una mesa&#10;&#10;Descripción generada automáticamente">
            <a:extLst>
              <a:ext uri="{FF2B5EF4-FFF2-40B4-BE49-F238E27FC236}">
                <a16:creationId xmlns:a16="http://schemas.microsoft.com/office/drawing/2014/main" id="{B144A48A-42F2-92FE-3CE5-BC1A9106AF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0" r="10144" b="1"/>
          <a:stretch/>
        </p:blipFill>
        <p:spPr bwMode="auto">
          <a:xfrm>
            <a:off x="5516903" y="845401"/>
            <a:ext cx="6830860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0577BF9-DB45-05A0-1EE8-5A0827895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400834"/>
            <a:ext cx="8195625" cy="647594"/>
          </a:xfrm>
        </p:spPr>
        <p:txBody>
          <a:bodyPr>
            <a:normAutofit fontScale="90000"/>
          </a:bodyPr>
          <a:lstStyle/>
          <a:p>
            <a:r>
              <a:rPr lang="es-CL" dirty="0">
                <a:solidFill>
                  <a:schemeClr val="tx1"/>
                </a:solidFill>
              </a:rPr>
              <a:t>NUESTRO TRABAJO SE CENTRA EN 3 EJES</a:t>
            </a:r>
            <a:endParaRPr lang="es-MX" dirty="0">
              <a:solidFill>
                <a:schemeClr val="tx1"/>
              </a:solidFill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ED7AB0-7B86-9219-BF7B-5152B0A63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5781" y="1280160"/>
            <a:ext cx="5720219" cy="5346107"/>
          </a:xfrm>
        </p:spPr>
        <p:txBody>
          <a:bodyPr>
            <a:normAutofit lnSpcReduction="10000"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s-CL" sz="2400" dirty="0"/>
              <a:t>Potenciar a los docentes entregando herramientas y estrategias de integración e inclusión.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CL" sz="2400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es-CL" sz="2400" dirty="0"/>
              <a:t>Generar instancias de inserción de todos los niños, niñas, jóvenes, adultos y adultos mayores por medio de un trabajo colaborativo promoviendo la participación de todas y todos.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s-CL" sz="2400" dirty="0"/>
          </a:p>
          <a:p>
            <a:pPr marL="0" indent="0" algn="just">
              <a:lnSpc>
                <a:spcPct val="90000"/>
              </a:lnSpc>
              <a:buNone/>
            </a:pPr>
            <a:r>
              <a:rPr lang="es-CL" sz="2400" dirty="0"/>
              <a:t>Aproximación y estrategias educativas en contextos de inclusión con foco en  estudiantes con Condición de Espectro Autista, reconociendo el rol del educador en el acompañamiento de sus estudiantes y sus familias </a:t>
            </a:r>
          </a:p>
          <a:p>
            <a:pPr>
              <a:lnSpc>
                <a:spcPct val="90000"/>
              </a:lnSpc>
            </a:pPr>
            <a:endParaRPr lang="es-CL" sz="1300" dirty="0"/>
          </a:p>
          <a:p>
            <a:pPr>
              <a:lnSpc>
                <a:spcPct val="90000"/>
              </a:lnSpc>
            </a:pPr>
            <a:endParaRPr lang="es-MX" sz="13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1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6389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DFBBA17-68C1-41F9-89F3-78F3F2DB97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3054DDBF-C387-4540-A45A-F9BEB040C2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BD859CE-CE14-4780-AE18-EAE4B3284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0B8A132-768E-483C-A30F-37EB64E041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F81F31DC-17B7-43F3-B8DB-CA79E1A1EF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66612D03-B350-4569-BA9B-D1E1F914A5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C382562E-51EA-49FC-9CA9-9E3E9FCFA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F202B3CB-9607-4519-9EB5-286A461D8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8635CEA0-18EC-41D7-BFAE-B45A7669C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FC79C36B-0CF0-4AA7-A3BF-42D6B93173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1D6C24F4-F8D2-44C2-8CFA-D14C5561D7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s-MX"/>
            </a:p>
          </p:txBody>
        </p:sp>
      </p:grpSp>
      <p:pic>
        <p:nvPicPr>
          <p:cNvPr id="5" name="Marcador de contenido 4" descr="Un grupo de personas en un auditorio&#10;&#10;Descripción generada automáticamente">
            <a:extLst>
              <a:ext uri="{FF2B5EF4-FFF2-40B4-BE49-F238E27FC236}">
                <a16:creationId xmlns:a16="http://schemas.microsoft.com/office/drawing/2014/main" id="{589AE89F-2E8A-83AD-309D-0B7C513FE2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305" b="5588"/>
          <a:stretch/>
        </p:blipFill>
        <p:spPr>
          <a:xfrm>
            <a:off x="1" y="10"/>
            <a:ext cx="7133103" cy="6857990"/>
          </a:xfrm>
          <a:custGeom>
            <a:avLst/>
            <a:gdLst/>
            <a:ahLst/>
            <a:cxnLst/>
            <a:rect l="l" t="t" r="r" b="b"/>
            <a:pathLst>
              <a:path w="7133103" h="6858000">
                <a:moveTo>
                  <a:pt x="5465144" y="0"/>
                </a:moveTo>
                <a:lnTo>
                  <a:pt x="5512734" y="0"/>
                </a:lnTo>
                <a:lnTo>
                  <a:pt x="4485685" y="6857536"/>
                </a:lnTo>
                <a:lnTo>
                  <a:pt x="5579837" y="6857536"/>
                </a:lnTo>
                <a:lnTo>
                  <a:pt x="6606886" y="0"/>
                </a:lnTo>
                <a:lnTo>
                  <a:pt x="7133103" y="0"/>
                </a:lnTo>
                <a:lnTo>
                  <a:pt x="6108724" y="6858000"/>
                </a:lnTo>
                <a:lnTo>
                  <a:pt x="4428446" y="6858000"/>
                </a:lnTo>
                <a:close/>
                <a:moveTo>
                  <a:pt x="0" y="0"/>
                </a:moveTo>
                <a:lnTo>
                  <a:pt x="5317923" y="0"/>
                </a:lnTo>
                <a:lnTo>
                  <a:pt x="428122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4" name="Isosceles Triangle 30">
            <a:extLst>
              <a:ext uri="{FF2B5EF4-FFF2-40B4-BE49-F238E27FC236}">
                <a16:creationId xmlns:a16="http://schemas.microsoft.com/office/drawing/2014/main" id="{EA943224-CC7A-4070-95B6-844727282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pic>
        <p:nvPicPr>
          <p:cNvPr id="7" name="Imagen 6" descr="Personas sentadas en una mesa&#10;&#10;Descripción generada automáticamente con confianza media">
            <a:extLst>
              <a:ext uri="{FF2B5EF4-FFF2-40B4-BE49-F238E27FC236}">
                <a16:creationId xmlns:a16="http://schemas.microsoft.com/office/drawing/2014/main" id="{D7A488C3-940A-E703-8421-08D9D736C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9" r="3473" b="-1"/>
          <a:stretch/>
        </p:blipFill>
        <p:spPr>
          <a:xfrm>
            <a:off x="4270595" y="10"/>
            <a:ext cx="7910772" cy="6857990"/>
          </a:xfrm>
          <a:custGeom>
            <a:avLst/>
            <a:gdLst/>
            <a:ahLst/>
            <a:cxnLst/>
            <a:rect l="l" t="t" r="r" b="b"/>
            <a:pathLst>
              <a:path w="7910772" h="6858000">
                <a:moveTo>
                  <a:pt x="2851876" y="0"/>
                </a:moveTo>
                <a:lnTo>
                  <a:pt x="3272912" y="0"/>
                </a:lnTo>
                <a:lnTo>
                  <a:pt x="7910772" y="0"/>
                </a:lnTo>
                <a:lnTo>
                  <a:pt x="7910772" y="6858000"/>
                </a:lnTo>
                <a:lnTo>
                  <a:pt x="3272912" y="6858000"/>
                </a:lnTo>
                <a:lnTo>
                  <a:pt x="1827497" y="6858000"/>
                </a:lnTo>
                <a:close/>
                <a:moveTo>
                  <a:pt x="1231508" y="0"/>
                </a:moveTo>
                <a:lnTo>
                  <a:pt x="2325660" y="0"/>
                </a:lnTo>
                <a:lnTo>
                  <a:pt x="1298610" y="6857536"/>
                </a:lnTo>
                <a:lnTo>
                  <a:pt x="204458" y="6857536"/>
                </a:lnTo>
                <a:close/>
                <a:moveTo>
                  <a:pt x="1036697" y="0"/>
                </a:moveTo>
                <a:lnTo>
                  <a:pt x="1183917" y="0"/>
                </a:lnTo>
                <a:lnTo>
                  <a:pt x="14721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6" name="Freeform 52">
            <a:extLst>
              <a:ext uri="{FF2B5EF4-FFF2-40B4-BE49-F238E27FC236}">
                <a16:creationId xmlns:a16="http://schemas.microsoft.com/office/drawing/2014/main" id="{9562D834-8E2A-4BFC-9678-736F289FE8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649" y="3576484"/>
            <a:ext cx="8522979" cy="3281517"/>
          </a:xfrm>
          <a:custGeom>
            <a:avLst/>
            <a:gdLst>
              <a:gd name="connsiteX0" fmla="*/ 8516100 w 8522979"/>
              <a:gd name="connsiteY0" fmla="*/ 0 h 3281517"/>
              <a:gd name="connsiteX1" fmla="*/ 8522979 w 8522979"/>
              <a:gd name="connsiteY1" fmla="*/ 3281517 h 3281517"/>
              <a:gd name="connsiteX2" fmla="*/ 650153 w 8522979"/>
              <a:gd name="connsiteY2" fmla="*/ 3281517 h 3281517"/>
              <a:gd name="connsiteX3" fmla="*/ 0 w 8522979"/>
              <a:gd name="connsiteY3" fmla="*/ 3003752 h 3281517"/>
              <a:gd name="connsiteX4" fmla="*/ 879142 w 8522979"/>
              <a:gd name="connsiteY4" fmla="*/ 690551 h 3281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22979" h="3281517">
                <a:moveTo>
                  <a:pt x="8516100" y="0"/>
                </a:moveTo>
                <a:lnTo>
                  <a:pt x="8522979" y="3281517"/>
                </a:lnTo>
                <a:lnTo>
                  <a:pt x="650153" y="3281517"/>
                </a:lnTo>
                <a:lnTo>
                  <a:pt x="0" y="3003752"/>
                </a:lnTo>
                <a:lnTo>
                  <a:pt x="879142" y="690551"/>
                </a:lnTo>
                <a:close/>
              </a:path>
            </a:pathLst>
          </a:custGeom>
          <a:solidFill>
            <a:schemeClr val="bg1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A707891-4C52-4608-A0ED-3FC939DA2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4D241B4-38D9-4B04-BE4B-B3170715E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ectangle 23">
            <a:extLst>
              <a:ext uri="{FF2B5EF4-FFF2-40B4-BE49-F238E27FC236}">
                <a16:creationId xmlns:a16="http://schemas.microsoft.com/office/drawing/2014/main" id="{FDF3FE78-D6C6-4D6B-AF2C-05E3DADDC4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34" name="Rectangle 25">
            <a:extLst>
              <a:ext uri="{FF2B5EF4-FFF2-40B4-BE49-F238E27FC236}">
                <a16:creationId xmlns:a16="http://schemas.microsoft.com/office/drawing/2014/main" id="{11A8CE09-4DFE-4B96-8283-5798FA49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36" name="Isosceles Triangle 24">
            <a:extLst>
              <a:ext uri="{FF2B5EF4-FFF2-40B4-BE49-F238E27FC236}">
                <a16:creationId xmlns:a16="http://schemas.microsoft.com/office/drawing/2014/main" id="{8C19945D-9050-4CFC-BC03-9EA3D20F09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8A01A05-C12E-FA6C-A65B-A72BE5D864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2401" y="4267831"/>
            <a:ext cx="5181601" cy="132967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700" dirty="0">
                <a:solidFill>
                  <a:schemeClr val="tx1"/>
                </a:solidFill>
              </a:rPr>
              <a:t>ACTIVIDADES DESARROLLADAS 2023</a:t>
            </a:r>
          </a:p>
        </p:txBody>
      </p:sp>
      <p:sp>
        <p:nvSpPr>
          <p:cNvPr id="38" name="Rectangle 27">
            <a:extLst>
              <a:ext uri="{FF2B5EF4-FFF2-40B4-BE49-F238E27FC236}">
                <a16:creationId xmlns:a16="http://schemas.microsoft.com/office/drawing/2014/main" id="{3A70910F-A507-4DE0-803B-E913C6D769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40" name="Rectangle 28">
            <a:extLst>
              <a:ext uri="{FF2B5EF4-FFF2-40B4-BE49-F238E27FC236}">
                <a16:creationId xmlns:a16="http://schemas.microsoft.com/office/drawing/2014/main" id="{E3F88D47-BAF4-4533-B39F-D680593A87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42" name="Rectangle 29">
            <a:extLst>
              <a:ext uri="{FF2B5EF4-FFF2-40B4-BE49-F238E27FC236}">
                <a16:creationId xmlns:a16="http://schemas.microsoft.com/office/drawing/2014/main" id="{7B215918-D91F-4400-9B09-7A10DF08E5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  <p:sp>
        <p:nvSpPr>
          <p:cNvPr id="44" name="Isosceles Triangle 29">
            <a:extLst>
              <a:ext uri="{FF2B5EF4-FFF2-40B4-BE49-F238E27FC236}">
                <a16:creationId xmlns:a16="http://schemas.microsoft.com/office/drawing/2014/main" id="{41249EA5-A842-4C62-8732-51C48F88B6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3115082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5423</TotalTime>
  <Words>2440</Words>
  <Application>Microsoft Office PowerPoint</Application>
  <PresentationFormat>Panorámica</PresentationFormat>
  <Paragraphs>169</Paragraphs>
  <Slides>28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28</vt:i4>
      </vt:variant>
    </vt:vector>
  </HeadingPairs>
  <TitlesOfParts>
    <vt:vector size="35" baseType="lpstr">
      <vt:lpstr>Abadi Extra Light</vt:lpstr>
      <vt:lpstr>Arial</vt:lpstr>
      <vt:lpstr>Calibri</vt:lpstr>
      <vt:lpstr>Calibri Light</vt:lpstr>
      <vt:lpstr>Trebuchet MS</vt:lpstr>
      <vt:lpstr>Wingdings 3</vt:lpstr>
      <vt:lpstr>Faceta</vt:lpstr>
      <vt:lpstr>ALECIMIENTO DE HAB                                                          RIGIDO A DIRECTORES Y EQUIPO DAEM  QUINTERO    </vt:lpstr>
      <vt:lpstr>FUNDACIÓN PAIDEIA</vt:lpstr>
      <vt:lpstr>DIRECTORIO</vt:lpstr>
      <vt:lpstr>PALABRAS DE NUESTRA PRESIDENTA Y  DIRECTORA</vt:lpstr>
      <vt:lpstr>           MISIÓN</vt:lpstr>
      <vt:lpstr>VISIÓN</vt:lpstr>
      <vt:lpstr>COMPROMISO PAIDEIA</vt:lpstr>
      <vt:lpstr>NUESTRO TRABAJO SE CENTRA EN 3 EJES</vt:lpstr>
      <vt:lpstr>ACTIVIDADES DESARROLLADAS 2023</vt:lpstr>
      <vt:lpstr>EQUIPO PROFESIONAL ESCUELA VÍCTOR CARVAJAL MEZA TALTAL – II REGIÓN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PROYECTOS EN DESARROLLO</vt:lpstr>
      <vt:lpstr>“Diagnóstico de necesidades para la formación continua de equipos educativos de educación Parvularia”        REGION ANTOFAGASTA   </vt:lpstr>
      <vt:lpstr>Presentación de PowerPoint</vt:lpstr>
      <vt:lpstr>Presentación de PowerPoint</vt:lpstr>
      <vt:lpstr>Objetivos  </vt:lpstr>
      <vt:lpstr>NUESTRO EQUIPO PROFESIONAL Y COLABORADORES</vt:lpstr>
      <vt:lpstr>Servicios inscritos en Registro Público de Entidades pedagógicas y técnicas de apoyo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“ASESORIA EN PLANIFICACIÓN Y EVALUACIÓN DIVERSIFICADA EN AULA”</dc:title>
  <dc:creator>Marcela Herrera</dc:creator>
  <cp:lastModifiedBy>MARCELA PAZ</cp:lastModifiedBy>
  <cp:revision>118</cp:revision>
  <cp:lastPrinted>2023-05-10T18:32:51Z</cp:lastPrinted>
  <dcterms:created xsi:type="dcterms:W3CDTF">2020-11-09T18:12:43Z</dcterms:created>
  <dcterms:modified xsi:type="dcterms:W3CDTF">2024-10-02T02:36:37Z</dcterms:modified>
</cp:coreProperties>
</file>