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4" r:id="rId1"/>
  </p:sldMasterIdLst>
  <p:notesMasterIdLst>
    <p:notesMasterId r:id="rId24"/>
  </p:notesMasterIdLst>
  <p:sldIdLst>
    <p:sldId id="256" r:id="rId2"/>
    <p:sldId id="258" r:id="rId3"/>
    <p:sldId id="263" r:id="rId4"/>
    <p:sldId id="264" r:id="rId5"/>
    <p:sldId id="257" r:id="rId6"/>
    <p:sldId id="259" r:id="rId7"/>
    <p:sldId id="265" r:id="rId8"/>
    <p:sldId id="261" r:id="rId9"/>
    <p:sldId id="274" r:id="rId10"/>
    <p:sldId id="275" r:id="rId11"/>
    <p:sldId id="276" r:id="rId12"/>
    <p:sldId id="279" r:id="rId13"/>
    <p:sldId id="284" r:id="rId14"/>
    <p:sldId id="266" r:id="rId15"/>
    <p:sldId id="267" r:id="rId16"/>
    <p:sldId id="269" r:id="rId17"/>
    <p:sldId id="270" r:id="rId18"/>
    <p:sldId id="272" r:id="rId19"/>
    <p:sldId id="278" r:id="rId20"/>
    <p:sldId id="277" r:id="rId21"/>
    <p:sldId id="282" r:id="rId22"/>
    <p:sldId id="283"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5307219-0041-3DC6-B002-D4AEBFCA827B}" name="Alison Francisca Salazar Huenchullan" initials="AS" userId="S::alison.salazar@cloud.uautonoma.cl::b2968d47-336a-44c4-9c6e-605b25ddf6d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873" autoAdjust="0"/>
    <p:restoredTop sz="93935" autoAdjust="0"/>
  </p:normalViewPr>
  <p:slideViewPr>
    <p:cSldViewPr snapToGrid="0">
      <p:cViewPr varScale="1">
        <p:scale>
          <a:sx n="104" d="100"/>
          <a:sy n="104" d="100"/>
        </p:scale>
        <p:origin x="480"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0C84DD-9EE0-4FC7-AF2C-86CDED32E786}"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n-US"/>
        </a:p>
      </dgm:t>
    </dgm:pt>
    <dgm:pt modelId="{D383A60B-13B5-4874-B67A-609383CEC335}">
      <dgm:prSet/>
      <dgm:spPr/>
      <dgm:t>
        <a:bodyPr/>
        <a:lstStyle/>
        <a:p>
          <a:r>
            <a:rPr lang="es-CL" dirty="0">
              <a:solidFill>
                <a:schemeClr val="tx1"/>
              </a:solidFill>
              <a:latin typeface="Amasis MT Pro Black" panose="02040A04050005020304" pitchFamily="18" charset="0"/>
            </a:rPr>
            <a:t>CONSULTORIO EL PRINCIPAL DE PIRQUE</a:t>
          </a:r>
          <a:endParaRPr lang="en-US" dirty="0">
            <a:solidFill>
              <a:schemeClr val="tx1"/>
            </a:solidFill>
            <a:latin typeface="Amasis MT Pro Black" panose="02040A04050005020304" pitchFamily="18" charset="0"/>
          </a:endParaRPr>
        </a:p>
      </dgm:t>
    </dgm:pt>
    <dgm:pt modelId="{2A39FB05-15AF-42E5-9801-0BD41F295C4D}" type="parTrans" cxnId="{01E9C4FB-3E41-4E88-8DF1-46C9E89AC8A4}">
      <dgm:prSet/>
      <dgm:spPr/>
      <dgm:t>
        <a:bodyPr/>
        <a:lstStyle/>
        <a:p>
          <a:endParaRPr lang="en-US"/>
        </a:p>
      </dgm:t>
    </dgm:pt>
    <dgm:pt modelId="{2DF70C1B-582E-44CF-AD7B-E13600CEA43D}" type="sibTrans" cxnId="{01E9C4FB-3E41-4E88-8DF1-46C9E89AC8A4}">
      <dgm:prSet/>
      <dgm:spPr/>
      <dgm:t>
        <a:bodyPr/>
        <a:lstStyle/>
        <a:p>
          <a:endParaRPr lang="en-US"/>
        </a:p>
      </dgm:t>
    </dgm:pt>
    <dgm:pt modelId="{B9A540E8-84A8-4C96-A57A-20E93D1D63F2}">
      <dgm:prSet custT="1"/>
      <dgm:spPr/>
      <dgm:t>
        <a:bodyPr/>
        <a:lstStyle/>
        <a:p>
          <a:r>
            <a:rPr lang="es-CL" sz="1800" kern="1200" spc="-60" baseline="0" dirty="0">
              <a:solidFill>
                <a:schemeClr val="tx1"/>
              </a:solidFill>
              <a:latin typeface="Amasis MT Pro" panose="02040504050005020304" pitchFamily="18" charset="0"/>
              <a:ea typeface="+mj-ea"/>
              <a:cs typeface="+mj-cs"/>
            </a:rPr>
            <a:t>Al ingresar al programa , el paciente es inscrito en el consultorio para acceder a las prestaciones de salud integral.</a:t>
          </a:r>
          <a:endParaRPr lang="en-US" sz="1800" kern="1200" spc="-60" baseline="0" dirty="0">
            <a:solidFill>
              <a:schemeClr val="tx1"/>
            </a:solidFill>
            <a:latin typeface="Amasis MT Pro" panose="02040504050005020304" pitchFamily="18" charset="0"/>
            <a:ea typeface="+mj-ea"/>
            <a:cs typeface="+mj-cs"/>
          </a:endParaRPr>
        </a:p>
      </dgm:t>
    </dgm:pt>
    <dgm:pt modelId="{6BD574CE-D99E-4612-AB4A-CEA66C77713C}" type="parTrans" cxnId="{D2F4209A-428E-4696-ACA6-A99B612F3EBB}">
      <dgm:prSet/>
      <dgm:spPr/>
      <dgm:t>
        <a:bodyPr/>
        <a:lstStyle/>
        <a:p>
          <a:endParaRPr lang="en-US"/>
        </a:p>
      </dgm:t>
    </dgm:pt>
    <dgm:pt modelId="{0640B05C-F4A7-4A7A-9598-F87272E1B68E}" type="sibTrans" cxnId="{D2F4209A-428E-4696-ACA6-A99B612F3EBB}">
      <dgm:prSet/>
      <dgm:spPr/>
      <dgm:t>
        <a:bodyPr/>
        <a:lstStyle/>
        <a:p>
          <a:endParaRPr lang="en-US"/>
        </a:p>
      </dgm:t>
    </dgm:pt>
    <dgm:pt modelId="{20B0FACE-6ED8-417A-ABF4-E48F8446C83A}" type="pres">
      <dgm:prSet presAssocID="{680C84DD-9EE0-4FC7-AF2C-86CDED32E786}" presName="diagram" presStyleCnt="0">
        <dgm:presLayoutVars>
          <dgm:dir/>
          <dgm:resizeHandles val="exact"/>
        </dgm:presLayoutVars>
      </dgm:prSet>
      <dgm:spPr/>
    </dgm:pt>
    <dgm:pt modelId="{C1DD1222-4E0A-4ECB-86EB-F1255B3C0F6C}" type="pres">
      <dgm:prSet presAssocID="{D383A60B-13B5-4874-B67A-609383CEC335}" presName="arrow" presStyleLbl="node1" presStyleIdx="0" presStyleCnt="2" custScaleY="100084" custRadScaleRad="100006" custRadScaleInc="0">
        <dgm:presLayoutVars>
          <dgm:bulletEnabled val="1"/>
        </dgm:presLayoutVars>
      </dgm:prSet>
      <dgm:spPr/>
    </dgm:pt>
    <dgm:pt modelId="{5A4C1A83-9D14-4788-BC0B-D54F133A339F}" type="pres">
      <dgm:prSet presAssocID="{B9A540E8-84A8-4C96-A57A-20E93D1D63F2}" presName="arrow" presStyleLbl="node1" presStyleIdx="1" presStyleCnt="2">
        <dgm:presLayoutVars>
          <dgm:bulletEnabled val="1"/>
        </dgm:presLayoutVars>
      </dgm:prSet>
      <dgm:spPr/>
    </dgm:pt>
  </dgm:ptLst>
  <dgm:cxnLst>
    <dgm:cxn modelId="{2429AD5C-6282-497A-98D2-E9D40D320232}" type="presOf" srcId="{D383A60B-13B5-4874-B67A-609383CEC335}" destId="{C1DD1222-4E0A-4ECB-86EB-F1255B3C0F6C}" srcOrd="0" destOrd="0" presId="urn:microsoft.com/office/officeart/2005/8/layout/arrow5"/>
    <dgm:cxn modelId="{B7198597-B166-4A52-8EF8-739BA42B929C}" type="presOf" srcId="{680C84DD-9EE0-4FC7-AF2C-86CDED32E786}" destId="{20B0FACE-6ED8-417A-ABF4-E48F8446C83A}" srcOrd="0" destOrd="0" presId="urn:microsoft.com/office/officeart/2005/8/layout/arrow5"/>
    <dgm:cxn modelId="{D2F4209A-428E-4696-ACA6-A99B612F3EBB}" srcId="{680C84DD-9EE0-4FC7-AF2C-86CDED32E786}" destId="{B9A540E8-84A8-4C96-A57A-20E93D1D63F2}" srcOrd="1" destOrd="0" parTransId="{6BD574CE-D99E-4612-AB4A-CEA66C77713C}" sibTransId="{0640B05C-F4A7-4A7A-9598-F87272E1B68E}"/>
    <dgm:cxn modelId="{67956FD3-968E-4BE0-9281-2726B93F8519}" type="presOf" srcId="{B9A540E8-84A8-4C96-A57A-20E93D1D63F2}" destId="{5A4C1A83-9D14-4788-BC0B-D54F133A339F}" srcOrd="0" destOrd="0" presId="urn:microsoft.com/office/officeart/2005/8/layout/arrow5"/>
    <dgm:cxn modelId="{01E9C4FB-3E41-4E88-8DF1-46C9E89AC8A4}" srcId="{680C84DD-9EE0-4FC7-AF2C-86CDED32E786}" destId="{D383A60B-13B5-4874-B67A-609383CEC335}" srcOrd="0" destOrd="0" parTransId="{2A39FB05-15AF-42E5-9801-0BD41F295C4D}" sibTransId="{2DF70C1B-582E-44CF-AD7B-E13600CEA43D}"/>
    <dgm:cxn modelId="{AFE078AA-D46F-432D-B86D-14F038545E79}" type="presParOf" srcId="{20B0FACE-6ED8-417A-ABF4-E48F8446C83A}" destId="{C1DD1222-4E0A-4ECB-86EB-F1255B3C0F6C}" srcOrd="0" destOrd="0" presId="urn:microsoft.com/office/officeart/2005/8/layout/arrow5"/>
    <dgm:cxn modelId="{3DCA2027-DC99-460E-8B7B-B810011BACBF}" type="presParOf" srcId="{20B0FACE-6ED8-417A-ABF4-E48F8446C83A}" destId="{5A4C1A83-9D14-4788-BC0B-D54F133A339F}" srcOrd="1"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0C84DD-9EE0-4FC7-AF2C-86CDED32E786}"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n-US"/>
        </a:p>
      </dgm:t>
    </dgm:pt>
    <dgm:pt modelId="{D383A60B-13B5-4874-B67A-609383CEC335}">
      <dgm:prSet/>
      <dgm:spPr/>
      <dgm:t>
        <a:bodyPr/>
        <a:lstStyle/>
        <a:p>
          <a:r>
            <a:rPr lang="en-US" dirty="0">
              <a:solidFill>
                <a:schemeClr val="tx1"/>
              </a:solidFill>
              <a:latin typeface="Amasis MT Pro Black" panose="02040A04050005020304" pitchFamily="18" charset="0"/>
            </a:rPr>
            <a:t>CENTRO DE SALUD MENTAL</a:t>
          </a:r>
        </a:p>
      </dgm:t>
    </dgm:pt>
    <dgm:pt modelId="{2A39FB05-15AF-42E5-9801-0BD41F295C4D}" type="parTrans" cxnId="{01E9C4FB-3E41-4E88-8DF1-46C9E89AC8A4}">
      <dgm:prSet/>
      <dgm:spPr/>
      <dgm:t>
        <a:bodyPr/>
        <a:lstStyle/>
        <a:p>
          <a:endParaRPr lang="en-US"/>
        </a:p>
      </dgm:t>
    </dgm:pt>
    <dgm:pt modelId="{2DF70C1B-582E-44CF-AD7B-E13600CEA43D}" type="sibTrans" cxnId="{01E9C4FB-3E41-4E88-8DF1-46C9E89AC8A4}">
      <dgm:prSet/>
      <dgm:spPr/>
      <dgm:t>
        <a:bodyPr/>
        <a:lstStyle/>
        <a:p>
          <a:endParaRPr lang="en-US"/>
        </a:p>
      </dgm:t>
    </dgm:pt>
    <dgm:pt modelId="{B9A540E8-84A8-4C96-A57A-20E93D1D63F2}">
      <dgm:prSet custT="1"/>
      <dgm:spPr/>
      <dgm:t>
        <a:bodyPr/>
        <a:lstStyle/>
        <a:p>
          <a:r>
            <a:rPr lang="en-US" sz="1800" kern="1200" spc="-60" baseline="0" dirty="0" err="1">
              <a:solidFill>
                <a:srgbClr val="000000"/>
              </a:solidFill>
              <a:latin typeface="Amasis MT Pro" panose="02040504050005020304" pitchFamily="18" charset="0"/>
              <a:ea typeface="+mn-ea"/>
              <a:cs typeface="+mn-cs"/>
            </a:rPr>
            <a:t>Paciente</a:t>
          </a:r>
          <a:r>
            <a:rPr lang="en-US" sz="1800" kern="1200" spc="-60" baseline="0" dirty="0">
              <a:solidFill>
                <a:srgbClr val="000000"/>
              </a:solidFill>
              <a:latin typeface="Amasis MT Pro" panose="02040504050005020304" pitchFamily="18" charset="0"/>
              <a:ea typeface="+mn-ea"/>
              <a:cs typeface="+mn-cs"/>
            </a:rPr>
            <a:t> es </a:t>
          </a:r>
          <a:r>
            <a:rPr lang="en-US" sz="1800" kern="1200" spc="-60" baseline="0" dirty="0" err="1">
              <a:solidFill>
                <a:srgbClr val="000000"/>
              </a:solidFill>
              <a:latin typeface="Amasis MT Pro" panose="02040504050005020304" pitchFamily="18" charset="0"/>
              <a:ea typeface="+mn-ea"/>
              <a:cs typeface="+mn-cs"/>
            </a:rPr>
            <a:t>derivado</a:t>
          </a:r>
          <a:r>
            <a:rPr lang="en-US" sz="1800" kern="1200" spc="-60" baseline="0" dirty="0">
              <a:solidFill>
                <a:srgbClr val="000000"/>
              </a:solidFill>
              <a:latin typeface="Amasis MT Pro" panose="02040504050005020304" pitchFamily="18" charset="0"/>
              <a:ea typeface="+mn-ea"/>
              <a:cs typeface="+mn-cs"/>
            </a:rPr>
            <a:t> del </a:t>
          </a:r>
          <a:r>
            <a:rPr lang="en-US" sz="1800" kern="1200" spc="-60" baseline="0" dirty="0" err="1">
              <a:solidFill>
                <a:srgbClr val="000000"/>
              </a:solidFill>
              <a:latin typeface="Amasis MT Pro" panose="02040504050005020304" pitchFamily="18" charset="0"/>
              <a:ea typeface="+mn-ea"/>
              <a:cs typeface="+mn-cs"/>
            </a:rPr>
            <a:t>Cesfam</a:t>
          </a:r>
          <a:r>
            <a:rPr lang="en-US" sz="1800" kern="1200" spc="-60" baseline="0" dirty="0">
              <a:solidFill>
                <a:srgbClr val="000000"/>
              </a:solidFill>
              <a:latin typeface="Amasis MT Pro" panose="02040504050005020304" pitchFamily="18" charset="0"/>
              <a:ea typeface="+mn-ea"/>
              <a:cs typeface="+mn-cs"/>
            </a:rPr>
            <a:t> al </a:t>
          </a:r>
          <a:r>
            <a:rPr lang="en-US" sz="1800" kern="1200" spc="-60" baseline="0" dirty="0" err="1">
              <a:solidFill>
                <a:srgbClr val="000000"/>
              </a:solidFill>
              <a:latin typeface="Amasis MT Pro" panose="02040504050005020304" pitchFamily="18" charset="0"/>
              <a:ea typeface="+mn-ea"/>
              <a:cs typeface="+mn-cs"/>
            </a:rPr>
            <a:t>Cosam</a:t>
          </a:r>
          <a:r>
            <a:rPr lang="en-US" sz="1800" kern="1200" spc="-60" baseline="0" dirty="0">
              <a:solidFill>
                <a:srgbClr val="000000"/>
              </a:solidFill>
              <a:latin typeface="Amasis MT Pro" panose="02040504050005020304" pitchFamily="18" charset="0"/>
              <a:ea typeface="+mn-ea"/>
              <a:cs typeface="+mn-cs"/>
            </a:rPr>
            <a:t> para </a:t>
          </a:r>
          <a:r>
            <a:rPr lang="en-US" sz="1800" kern="1200" spc="-60" baseline="0" dirty="0" err="1">
              <a:solidFill>
                <a:srgbClr val="000000"/>
              </a:solidFill>
              <a:latin typeface="Amasis MT Pro" panose="02040504050005020304" pitchFamily="18" charset="0"/>
              <a:ea typeface="+mn-ea"/>
              <a:cs typeface="+mn-cs"/>
            </a:rPr>
            <a:t>asesoría</a:t>
          </a:r>
          <a:r>
            <a:rPr lang="en-US" sz="1800" kern="1200" spc="-60" baseline="0" dirty="0">
              <a:solidFill>
                <a:srgbClr val="000000"/>
              </a:solidFill>
              <a:latin typeface="Amasis MT Pro" panose="02040504050005020304" pitchFamily="18" charset="0"/>
              <a:ea typeface="+mn-ea"/>
              <a:cs typeface="+mn-cs"/>
            </a:rPr>
            <a:t> </a:t>
          </a:r>
          <a:r>
            <a:rPr lang="en-US" sz="1800" kern="1200" spc="-60" baseline="0" dirty="0" err="1">
              <a:solidFill>
                <a:srgbClr val="000000"/>
              </a:solidFill>
              <a:latin typeface="Amasis MT Pro" panose="02040504050005020304" pitchFamily="18" charset="0"/>
              <a:ea typeface="+mn-ea"/>
              <a:cs typeface="+mn-cs"/>
            </a:rPr>
            <a:t>en</a:t>
          </a:r>
          <a:r>
            <a:rPr lang="en-US" sz="1800" kern="1200" spc="-60" baseline="0" dirty="0">
              <a:solidFill>
                <a:srgbClr val="000000"/>
              </a:solidFill>
              <a:latin typeface="Amasis MT Pro" panose="02040504050005020304" pitchFamily="18" charset="0"/>
              <a:ea typeface="+mn-ea"/>
              <a:cs typeface="+mn-cs"/>
            </a:rPr>
            <a:t> </a:t>
          </a:r>
          <a:r>
            <a:rPr lang="en-US" sz="1800" kern="1200" spc="-60" baseline="0" dirty="0" err="1">
              <a:solidFill>
                <a:srgbClr val="000000"/>
              </a:solidFill>
              <a:latin typeface="Amasis MT Pro" panose="02040504050005020304" pitchFamily="18" charset="0"/>
              <a:ea typeface="+mn-ea"/>
              <a:cs typeface="+mn-cs"/>
            </a:rPr>
            <a:t>salud</a:t>
          </a:r>
          <a:r>
            <a:rPr lang="en-US" sz="1800" kern="1200" spc="-60" baseline="0" dirty="0">
              <a:solidFill>
                <a:srgbClr val="000000"/>
              </a:solidFill>
              <a:latin typeface="Amasis MT Pro" panose="02040504050005020304" pitchFamily="18" charset="0"/>
              <a:ea typeface="+mn-ea"/>
              <a:cs typeface="+mn-cs"/>
            </a:rPr>
            <a:t> mental.</a:t>
          </a:r>
        </a:p>
      </dgm:t>
    </dgm:pt>
    <dgm:pt modelId="{6BD574CE-D99E-4612-AB4A-CEA66C77713C}" type="parTrans" cxnId="{D2F4209A-428E-4696-ACA6-A99B612F3EBB}">
      <dgm:prSet/>
      <dgm:spPr/>
      <dgm:t>
        <a:bodyPr/>
        <a:lstStyle/>
        <a:p>
          <a:endParaRPr lang="en-US"/>
        </a:p>
      </dgm:t>
    </dgm:pt>
    <dgm:pt modelId="{0640B05C-F4A7-4A7A-9598-F87272E1B68E}" type="sibTrans" cxnId="{D2F4209A-428E-4696-ACA6-A99B612F3EBB}">
      <dgm:prSet/>
      <dgm:spPr/>
      <dgm:t>
        <a:bodyPr/>
        <a:lstStyle/>
        <a:p>
          <a:endParaRPr lang="en-US"/>
        </a:p>
      </dgm:t>
    </dgm:pt>
    <dgm:pt modelId="{20B0FACE-6ED8-417A-ABF4-E48F8446C83A}" type="pres">
      <dgm:prSet presAssocID="{680C84DD-9EE0-4FC7-AF2C-86CDED32E786}" presName="diagram" presStyleCnt="0">
        <dgm:presLayoutVars>
          <dgm:dir/>
          <dgm:resizeHandles val="exact"/>
        </dgm:presLayoutVars>
      </dgm:prSet>
      <dgm:spPr/>
    </dgm:pt>
    <dgm:pt modelId="{C1DD1222-4E0A-4ECB-86EB-F1255B3C0F6C}" type="pres">
      <dgm:prSet presAssocID="{D383A60B-13B5-4874-B67A-609383CEC335}" presName="arrow" presStyleLbl="node1" presStyleIdx="0" presStyleCnt="2" custRadScaleRad="100006" custRadScaleInc="0">
        <dgm:presLayoutVars>
          <dgm:bulletEnabled val="1"/>
        </dgm:presLayoutVars>
      </dgm:prSet>
      <dgm:spPr/>
    </dgm:pt>
    <dgm:pt modelId="{5A4C1A83-9D14-4788-BC0B-D54F133A339F}" type="pres">
      <dgm:prSet presAssocID="{B9A540E8-84A8-4C96-A57A-20E93D1D63F2}" presName="arrow" presStyleLbl="node1" presStyleIdx="1" presStyleCnt="2">
        <dgm:presLayoutVars>
          <dgm:bulletEnabled val="1"/>
        </dgm:presLayoutVars>
      </dgm:prSet>
      <dgm:spPr/>
    </dgm:pt>
  </dgm:ptLst>
  <dgm:cxnLst>
    <dgm:cxn modelId="{2429AD5C-6282-497A-98D2-E9D40D320232}" type="presOf" srcId="{D383A60B-13B5-4874-B67A-609383CEC335}" destId="{C1DD1222-4E0A-4ECB-86EB-F1255B3C0F6C}" srcOrd="0" destOrd="0" presId="urn:microsoft.com/office/officeart/2005/8/layout/arrow5"/>
    <dgm:cxn modelId="{B7198597-B166-4A52-8EF8-739BA42B929C}" type="presOf" srcId="{680C84DD-9EE0-4FC7-AF2C-86CDED32E786}" destId="{20B0FACE-6ED8-417A-ABF4-E48F8446C83A}" srcOrd="0" destOrd="0" presId="urn:microsoft.com/office/officeart/2005/8/layout/arrow5"/>
    <dgm:cxn modelId="{D2F4209A-428E-4696-ACA6-A99B612F3EBB}" srcId="{680C84DD-9EE0-4FC7-AF2C-86CDED32E786}" destId="{B9A540E8-84A8-4C96-A57A-20E93D1D63F2}" srcOrd="1" destOrd="0" parTransId="{6BD574CE-D99E-4612-AB4A-CEA66C77713C}" sibTransId="{0640B05C-F4A7-4A7A-9598-F87272E1B68E}"/>
    <dgm:cxn modelId="{67956FD3-968E-4BE0-9281-2726B93F8519}" type="presOf" srcId="{B9A540E8-84A8-4C96-A57A-20E93D1D63F2}" destId="{5A4C1A83-9D14-4788-BC0B-D54F133A339F}" srcOrd="0" destOrd="0" presId="urn:microsoft.com/office/officeart/2005/8/layout/arrow5"/>
    <dgm:cxn modelId="{01E9C4FB-3E41-4E88-8DF1-46C9E89AC8A4}" srcId="{680C84DD-9EE0-4FC7-AF2C-86CDED32E786}" destId="{D383A60B-13B5-4874-B67A-609383CEC335}" srcOrd="0" destOrd="0" parTransId="{2A39FB05-15AF-42E5-9801-0BD41F295C4D}" sibTransId="{2DF70C1B-582E-44CF-AD7B-E13600CEA43D}"/>
    <dgm:cxn modelId="{AFE078AA-D46F-432D-B86D-14F038545E79}" type="presParOf" srcId="{20B0FACE-6ED8-417A-ABF4-E48F8446C83A}" destId="{C1DD1222-4E0A-4ECB-86EB-F1255B3C0F6C}" srcOrd="0" destOrd="0" presId="urn:microsoft.com/office/officeart/2005/8/layout/arrow5"/>
    <dgm:cxn modelId="{3DCA2027-DC99-460E-8B7B-B810011BACBF}" type="presParOf" srcId="{20B0FACE-6ED8-417A-ABF4-E48F8446C83A}" destId="{5A4C1A83-9D14-4788-BC0B-D54F133A339F}" srcOrd="1"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DD1222-4E0A-4ECB-86EB-F1255B3C0F6C}">
      <dsp:nvSpPr>
        <dsp:cNvPr id="0" name=""/>
        <dsp:cNvSpPr/>
      </dsp:nvSpPr>
      <dsp:spPr>
        <a:xfrm rot="16200000">
          <a:off x="1640" y="663299"/>
          <a:ext cx="3790857" cy="3794041"/>
        </a:xfrm>
        <a:prstGeom prst="downArrow">
          <a:avLst>
            <a:gd name="adj1" fmla="val 50000"/>
            <a:gd name="adj2" fmla="val 35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s-CL" sz="2800" kern="1200" dirty="0">
              <a:solidFill>
                <a:schemeClr val="tx1"/>
              </a:solidFill>
              <a:latin typeface="Amasis MT Pro Black" panose="02040A04050005020304" pitchFamily="18" charset="0"/>
            </a:rPr>
            <a:t>CONSULTORIO EL PRINCIPAL DE PIRQUE</a:t>
          </a:r>
          <a:endParaRPr lang="en-US" sz="2800" kern="1200" dirty="0">
            <a:solidFill>
              <a:schemeClr val="tx1"/>
            </a:solidFill>
            <a:latin typeface="Amasis MT Pro Black" panose="02040A04050005020304" pitchFamily="18" charset="0"/>
          </a:endParaRPr>
        </a:p>
      </dsp:txBody>
      <dsp:txXfrm rot="5400000">
        <a:off x="48" y="1612605"/>
        <a:ext cx="3130641" cy="1895429"/>
      </dsp:txXfrm>
    </dsp:sp>
    <dsp:sp modelId="{5A4C1A83-9D14-4788-BC0B-D54F133A339F}">
      <dsp:nvSpPr>
        <dsp:cNvPr id="0" name=""/>
        <dsp:cNvSpPr/>
      </dsp:nvSpPr>
      <dsp:spPr>
        <a:xfrm rot="5400000">
          <a:off x="4041565" y="664891"/>
          <a:ext cx="3790857" cy="3790857"/>
        </a:xfrm>
        <a:prstGeom prst="downArrow">
          <a:avLst>
            <a:gd name="adj1" fmla="val 50000"/>
            <a:gd name="adj2" fmla="val 35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CL" sz="1800" kern="1200" spc="-60" baseline="0" dirty="0">
              <a:solidFill>
                <a:schemeClr val="tx1"/>
              </a:solidFill>
              <a:latin typeface="Amasis MT Pro" panose="02040504050005020304" pitchFamily="18" charset="0"/>
              <a:ea typeface="+mj-ea"/>
              <a:cs typeface="+mj-cs"/>
            </a:rPr>
            <a:t>Al ingresar al programa , el paciente es inscrito en el consultorio para acceder a las prestaciones de salud integral.</a:t>
          </a:r>
          <a:endParaRPr lang="en-US" sz="1800" kern="1200" spc="-60" baseline="0" dirty="0">
            <a:solidFill>
              <a:schemeClr val="tx1"/>
            </a:solidFill>
            <a:latin typeface="Amasis MT Pro" panose="02040504050005020304" pitchFamily="18" charset="0"/>
            <a:ea typeface="+mj-ea"/>
            <a:cs typeface="+mj-cs"/>
          </a:endParaRPr>
        </a:p>
      </dsp:txBody>
      <dsp:txXfrm rot="-5400000">
        <a:off x="4704965" y="1612605"/>
        <a:ext cx="3127457" cy="18954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DD1222-4E0A-4ECB-86EB-F1255B3C0F6C}">
      <dsp:nvSpPr>
        <dsp:cNvPr id="0" name=""/>
        <dsp:cNvSpPr/>
      </dsp:nvSpPr>
      <dsp:spPr>
        <a:xfrm rot="16200000">
          <a:off x="1350" y="795813"/>
          <a:ext cx="3529012" cy="3529012"/>
        </a:xfrm>
        <a:prstGeom prst="downArrow">
          <a:avLst>
            <a:gd name="adj1" fmla="val 50000"/>
            <a:gd name="adj2" fmla="val 35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dirty="0">
              <a:solidFill>
                <a:schemeClr val="tx1"/>
              </a:solidFill>
              <a:latin typeface="Amasis MT Pro Black" panose="02040A04050005020304" pitchFamily="18" charset="0"/>
            </a:rPr>
            <a:t>CENTRO DE SALUD MENTAL</a:t>
          </a:r>
        </a:p>
      </dsp:txBody>
      <dsp:txXfrm rot="5400000">
        <a:off x="1351" y="1678066"/>
        <a:ext cx="2911435" cy="1764506"/>
      </dsp:txXfrm>
    </dsp:sp>
    <dsp:sp modelId="{5A4C1A83-9D14-4788-BC0B-D54F133A339F}">
      <dsp:nvSpPr>
        <dsp:cNvPr id="0" name=""/>
        <dsp:cNvSpPr/>
      </dsp:nvSpPr>
      <dsp:spPr>
        <a:xfrm rot="5400000">
          <a:off x="3784723" y="795813"/>
          <a:ext cx="3529012" cy="3529012"/>
        </a:xfrm>
        <a:prstGeom prst="downArrow">
          <a:avLst>
            <a:gd name="adj1" fmla="val 50000"/>
            <a:gd name="adj2" fmla="val 35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spc="-60" baseline="0" dirty="0" err="1">
              <a:solidFill>
                <a:srgbClr val="000000"/>
              </a:solidFill>
              <a:latin typeface="Amasis MT Pro" panose="02040504050005020304" pitchFamily="18" charset="0"/>
              <a:ea typeface="+mn-ea"/>
              <a:cs typeface="+mn-cs"/>
            </a:rPr>
            <a:t>Paciente</a:t>
          </a:r>
          <a:r>
            <a:rPr lang="en-US" sz="1800" kern="1200" spc="-60" baseline="0" dirty="0">
              <a:solidFill>
                <a:srgbClr val="000000"/>
              </a:solidFill>
              <a:latin typeface="Amasis MT Pro" panose="02040504050005020304" pitchFamily="18" charset="0"/>
              <a:ea typeface="+mn-ea"/>
              <a:cs typeface="+mn-cs"/>
            </a:rPr>
            <a:t> es </a:t>
          </a:r>
          <a:r>
            <a:rPr lang="en-US" sz="1800" kern="1200" spc="-60" baseline="0" dirty="0" err="1">
              <a:solidFill>
                <a:srgbClr val="000000"/>
              </a:solidFill>
              <a:latin typeface="Amasis MT Pro" panose="02040504050005020304" pitchFamily="18" charset="0"/>
              <a:ea typeface="+mn-ea"/>
              <a:cs typeface="+mn-cs"/>
            </a:rPr>
            <a:t>derivado</a:t>
          </a:r>
          <a:r>
            <a:rPr lang="en-US" sz="1800" kern="1200" spc="-60" baseline="0" dirty="0">
              <a:solidFill>
                <a:srgbClr val="000000"/>
              </a:solidFill>
              <a:latin typeface="Amasis MT Pro" panose="02040504050005020304" pitchFamily="18" charset="0"/>
              <a:ea typeface="+mn-ea"/>
              <a:cs typeface="+mn-cs"/>
            </a:rPr>
            <a:t> del </a:t>
          </a:r>
          <a:r>
            <a:rPr lang="en-US" sz="1800" kern="1200" spc="-60" baseline="0" dirty="0" err="1">
              <a:solidFill>
                <a:srgbClr val="000000"/>
              </a:solidFill>
              <a:latin typeface="Amasis MT Pro" panose="02040504050005020304" pitchFamily="18" charset="0"/>
              <a:ea typeface="+mn-ea"/>
              <a:cs typeface="+mn-cs"/>
            </a:rPr>
            <a:t>Cesfam</a:t>
          </a:r>
          <a:r>
            <a:rPr lang="en-US" sz="1800" kern="1200" spc="-60" baseline="0" dirty="0">
              <a:solidFill>
                <a:srgbClr val="000000"/>
              </a:solidFill>
              <a:latin typeface="Amasis MT Pro" panose="02040504050005020304" pitchFamily="18" charset="0"/>
              <a:ea typeface="+mn-ea"/>
              <a:cs typeface="+mn-cs"/>
            </a:rPr>
            <a:t> al </a:t>
          </a:r>
          <a:r>
            <a:rPr lang="en-US" sz="1800" kern="1200" spc="-60" baseline="0" dirty="0" err="1">
              <a:solidFill>
                <a:srgbClr val="000000"/>
              </a:solidFill>
              <a:latin typeface="Amasis MT Pro" panose="02040504050005020304" pitchFamily="18" charset="0"/>
              <a:ea typeface="+mn-ea"/>
              <a:cs typeface="+mn-cs"/>
            </a:rPr>
            <a:t>Cosam</a:t>
          </a:r>
          <a:r>
            <a:rPr lang="en-US" sz="1800" kern="1200" spc="-60" baseline="0" dirty="0">
              <a:solidFill>
                <a:srgbClr val="000000"/>
              </a:solidFill>
              <a:latin typeface="Amasis MT Pro" panose="02040504050005020304" pitchFamily="18" charset="0"/>
              <a:ea typeface="+mn-ea"/>
              <a:cs typeface="+mn-cs"/>
            </a:rPr>
            <a:t> para </a:t>
          </a:r>
          <a:r>
            <a:rPr lang="en-US" sz="1800" kern="1200" spc="-60" baseline="0" dirty="0" err="1">
              <a:solidFill>
                <a:srgbClr val="000000"/>
              </a:solidFill>
              <a:latin typeface="Amasis MT Pro" panose="02040504050005020304" pitchFamily="18" charset="0"/>
              <a:ea typeface="+mn-ea"/>
              <a:cs typeface="+mn-cs"/>
            </a:rPr>
            <a:t>asesoría</a:t>
          </a:r>
          <a:r>
            <a:rPr lang="en-US" sz="1800" kern="1200" spc="-60" baseline="0" dirty="0">
              <a:solidFill>
                <a:srgbClr val="000000"/>
              </a:solidFill>
              <a:latin typeface="Amasis MT Pro" panose="02040504050005020304" pitchFamily="18" charset="0"/>
              <a:ea typeface="+mn-ea"/>
              <a:cs typeface="+mn-cs"/>
            </a:rPr>
            <a:t> </a:t>
          </a:r>
          <a:r>
            <a:rPr lang="en-US" sz="1800" kern="1200" spc="-60" baseline="0" dirty="0" err="1">
              <a:solidFill>
                <a:srgbClr val="000000"/>
              </a:solidFill>
              <a:latin typeface="Amasis MT Pro" panose="02040504050005020304" pitchFamily="18" charset="0"/>
              <a:ea typeface="+mn-ea"/>
              <a:cs typeface="+mn-cs"/>
            </a:rPr>
            <a:t>en</a:t>
          </a:r>
          <a:r>
            <a:rPr lang="en-US" sz="1800" kern="1200" spc="-60" baseline="0" dirty="0">
              <a:solidFill>
                <a:srgbClr val="000000"/>
              </a:solidFill>
              <a:latin typeface="Amasis MT Pro" panose="02040504050005020304" pitchFamily="18" charset="0"/>
              <a:ea typeface="+mn-ea"/>
              <a:cs typeface="+mn-cs"/>
            </a:rPr>
            <a:t> </a:t>
          </a:r>
          <a:r>
            <a:rPr lang="en-US" sz="1800" kern="1200" spc="-60" baseline="0" dirty="0" err="1">
              <a:solidFill>
                <a:srgbClr val="000000"/>
              </a:solidFill>
              <a:latin typeface="Amasis MT Pro" panose="02040504050005020304" pitchFamily="18" charset="0"/>
              <a:ea typeface="+mn-ea"/>
              <a:cs typeface="+mn-cs"/>
            </a:rPr>
            <a:t>salud</a:t>
          </a:r>
          <a:r>
            <a:rPr lang="en-US" sz="1800" kern="1200" spc="-60" baseline="0" dirty="0">
              <a:solidFill>
                <a:srgbClr val="000000"/>
              </a:solidFill>
              <a:latin typeface="Amasis MT Pro" panose="02040504050005020304" pitchFamily="18" charset="0"/>
              <a:ea typeface="+mn-ea"/>
              <a:cs typeface="+mn-cs"/>
            </a:rPr>
            <a:t> mental.</a:t>
          </a:r>
        </a:p>
      </dsp:txBody>
      <dsp:txXfrm rot="-5400000">
        <a:off x="4402301" y="1678066"/>
        <a:ext cx="2911435" cy="1764506"/>
      </dsp:txXfrm>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D053AA-1123-4AE7-95F9-0232B5B343DB}" type="datetimeFigureOut">
              <a:rPr lang="es-CL" smtClean="0"/>
              <a:t>29-09-25</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D861A8-0927-4CAE-A09D-7CFC4280BED3}" type="slidenum">
              <a:rPr lang="es-CL" smtClean="0"/>
              <a:t>‹Nº›</a:t>
            </a:fld>
            <a:endParaRPr lang="es-CL"/>
          </a:p>
        </p:txBody>
      </p:sp>
    </p:spTree>
    <p:extLst>
      <p:ext uri="{BB962C8B-B14F-4D97-AF65-F5344CB8AC3E}">
        <p14:creationId xmlns:p14="http://schemas.microsoft.com/office/powerpoint/2010/main" val="3147890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D4D861A8-0927-4CAE-A09D-7CFC4280BED3}" type="slidenum">
              <a:rPr lang="es-CL" smtClean="0"/>
              <a:t>11</a:t>
            </a:fld>
            <a:endParaRPr lang="es-CL"/>
          </a:p>
        </p:txBody>
      </p:sp>
    </p:spTree>
    <p:extLst>
      <p:ext uri="{BB962C8B-B14F-4D97-AF65-F5344CB8AC3E}">
        <p14:creationId xmlns:p14="http://schemas.microsoft.com/office/powerpoint/2010/main" val="2119941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D4D861A8-0927-4CAE-A09D-7CFC4280BED3}" type="slidenum">
              <a:rPr lang="es-CL" smtClean="0"/>
              <a:t>18</a:t>
            </a:fld>
            <a:endParaRPr lang="es-CL"/>
          </a:p>
        </p:txBody>
      </p:sp>
    </p:spTree>
    <p:extLst>
      <p:ext uri="{BB962C8B-B14F-4D97-AF65-F5344CB8AC3E}">
        <p14:creationId xmlns:p14="http://schemas.microsoft.com/office/powerpoint/2010/main" val="2489294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E7A0A-16A5-BD89-48E0-6EC6BF01DFE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ACF86A3-3E7E-915D-D91E-91445C9687E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CEC2F00-E9BB-F435-4DE3-9D4CFD4FF50F}"/>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C7FD9603-B019-341C-E38F-95EF2D36716A}"/>
              </a:ext>
            </a:extLst>
          </p:cNvPr>
          <p:cNvSpPr>
            <a:spLocks noGrp="1"/>
          </p:cNvSpPr>
          <p:nvPr>
            <p:ph type="sldNum" sz="quarter" idx="5"/>
          </p:nvPr>
        </p:nvSpPr>
        <p:spPr/>
        <p:txBody>
          <a:bodyPr/>
          <a:lstStyle/>
          <a:p>
            <a:fld id="{D4D861A8-0927-4CAE-A09D-7CFC4280BED3}" type="slidenum">
              <a:rPr lang="es-CL" smtClean="0"/>
              <a:t>19</a:t>
            </a:fld>
            <a:endParaRPr lang="es-CL"/>
          </a:p>
        </p:txBody>
      </p:sp>
    </p:spTree>
    <p:extLst>
      <p:ext uri="{BB962C8B-B14F-4D97-AF65-F5344CB8AC3E}">
        <p14:creationId xmlns:p14="http://schemas.microsoft.com/office/powerpoint/2010/main" val="2947530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2E5CD257-9830-4EF5-B3F4-62C9AA995238}" type="datetime1">
              <a:rPr lang="en-US" smtClean="0"/>
              <a:t>9/29/25</a:t>
            </a:fld>
            <a:endParaRPr lang="en-US" dirty="0"/>
          </a:p>
        </p:txBody>
      </p:sp>
      <p:sp>
        <p:nvSpPr>
          <p:cNvPr id="5" name="Footer Placeholder 4"/>
          <p:cNvSpPr>
            <a:spLocks noGrp="1"/>
          </p:cNvSpPr>
          <p:nvPr>
            <p:ph type="ftr" sz="quarter" idx="11"/>
          </p:nvPr>
        </p:nvSpPr>
        <p:spPr/>
        <p:txBody>
          <a:bodyPr/>
          <a:lstStyle/>
          <a:p>
            <a:r>
              <a:rPr lang="en-US"/>
              <a:t>MEMORIA 2023</a:t>
            </a:r>
            <a:endParaRPr lang="en-US" dirty="0"/>
          </a:p>
        </p:txBody>
      </p:sp>
      <p:sp>
        <p:nvSpPr>
          <p:cNvPr id="6" name="Slide Number Placeholder 5"/>
          <p:cNvSpPr>
            <a:spLocks noGrp="1"/>
          </p:cNvSpPr>
          <p:nvPr>
            <p:ph type="sldNum" sz="quarter" idx="12"/>
          </p:nvPr>
        </p:nvSpPr>
        <p:spPr/>
        <p:txBody>
          <a:bodyPr/>
          <a:lstStyle/>
          <a:p>
            <a:fld id="{4C8B8A27-DF03-4546-BA93-21C967D57E5C}" type="slidenum">
              <a:rPr lang="en-US" smtClean="0"/>
              <a:pPr/>
              <a:t>‹Nº›</a:t>
            </a:fld>
            <a:endParaRPr lang="en-US"/>
          </a:p>
        </p:txBody>
      </p:sp>
    </p:spTree>
    <p:extLst>
      <p:ext uri="{BB962C8B-B14F-4D97-AF65-F5344CB8AC3E}">
        <p14:creationId xmlns:p14="http://schemas.microsoft.com/office/powerpoint/2010/main" val="2278353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68F7AC7C-61F6-42D9-B14C-2FB04569FDD7}" type="datetime1">
              <a:rPr lang="en-US" smtClean="0"/>
              <a:t>9/29/25</a:t>
            </a:fld>
            <a:endParaRPr lang="en-US" dirty="0"/>
          </a:p>
        </p:txBody>
      </p:sp>
      <p:sp>
        <p:nvSpPr>
          <p:cNvPr id="8" name="Footer Placeholder 7"/>
          <p:cNvSpPr>
            <a:spLocks noGrp="1"/>
          </p:cNvSpPr>
          <p:nvPr>
            <p:ph type="ftr" sz="quarter" idx="11"/>
          </p:nvPr>
        </p:nvSpPr>
        <p:spPr/>
        <p:txBody>
          <a:bodyPr/>
          <a:lstStyle/>
          <a:p>
            <a:r>
              <a:rPr lang="en-US"/>
              <a:t>MEMORIA 2023</a:t>
            </a:r>
            <a:endParaRPr lang="en-US" dirty="0"/>
          </a:p>
        </p:txBody>
      </p:sp>
      <p:sp>
        <p:nvSpPr>
          <p:cNvPr id="9" name="Slide Number Placeholder 8"/>
          <p:cNvSpPr>
            <a:spLocks noGrp="1"/>
          </p:cNvSpPr>
          <p:nvPr>
            <p:ph type="sldNum" sz="quarter" idx="12"/>
          </p:nvPr>
        </p:nvSpPr>
        <p:spPr/>
        <p:txBody>
          <a:bodyPr/>
          <a:lstStyle/>
          <a:p>
            <a:fld id="{4C8B8A27-DF03-4546-BA93-21C967D57E5C}" type="slidenum">
              <a:rPr lang="en-US" smtClean="0"/>
              <a:pPr/>
              <a:t>‹Nº›</a:t>
            </a:fld>
            <a:endParaRPr lang="en-US"/>
          </a:p>
        </p:txBody>
      </p:sp>
    </p:spTree>
    <p:extLst>
      <p:ext uri="{BB962C8B-B14F-4D97-AF65-F5344CB8AC3E}">
        <p14:creationId xmlns:p14="http://schemas.microsoft.com/office/powerpoint/2010/main" val="3478878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84D0CCA1-85EE-472F-B093-1E458711CDAE}" type="datetime1">
              <a:rPr lang="en-US" smtClean="0"/>
              <a:t>9/29/25</a:t>
            </a:fld>
            <a:endParaRPr lang="en-US" dirty="0"/>
          </a:p>
        </p:txBody>
      </p:sp>
      <p:sp>
        <p:nvSpPr>
          <p:cNvPr id="8" name="Footer Placeholder 7"/>
          <p:cNvSpPr>
            <a:spLocks noGrp="1"/>
          </p:cNvSpPr>
          <p:nvPr>
            <p:ph type="ftr" sz="quarter" idx="11"/>
          </p:nvPr>
        </p:nvSpPr>
        <p:spPr/>
        <p:txBody>
          <a:bodyPr/>
          <a:lstStyle/>
          <a:p>
            <a:r>
              <a:rPr lang="en-US"/>
              <a:t>MEMORIA 2023</a:t>
            </a:r>
            <a:endParaRPr lang="en-US" dirty="0"/>
          </a:p>
        </p:txBody>
      </p:sp>
      <p:sp>
        <p:nvSpPr>
          <p:cNvPr id="9" name="Slide Number Placeholder 8"/>
          <p:cNvSpPr>
            <a:spLocks noGrp="1"/>
          </p:cNvSpPr>
          <p:nvPr>
            <p:ph type="sldNum" sz="quarter" idx="12"/>
          </p:nvPr>
        </p:nvSpPr>
        <p:spPr/>
        <p:txBody>
          <a:bodyPr/>
          <a:lstStyle/>
          <a:p>
            <a:fld id="{4C8B8A27-DF03-4546-BA93-21C967D57E5C}" type="slidenum">
              <a:rPr lang="en-US" smtClean="0"/>
              <a:pPr/>
              <a:t>‹Nº›</a:t>
            </a:fld>
            <a:endParaRPr lang="en-US"/>
          </a:p>
        </p:txBody>
      </p:sp>
    </p:spTree>
    <p:extLst>
      <p:ext uri="{BB962C8B-B14F-4D97-AF65-F5344CB8AC3E}">
        <p14:creationId xmlns:p14="http://schemas.microsoft.com/office/powerpoint/2010/main" val="72361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C1AC862-E650-4530-B064-998E8BDA698B}" type="datetime1">
              <a:rPr lang="en-US" smtClean="0"/>
              <a:t>9/29/25</a:t>
            </a:fld>
            <a:endParaRPr lang="en-US" dirty="0"/>
          </a:p>
        </p:txBody>
      </p:sp>
      <p:sp>
        <p:nvSpPr>
          <p:cNvPr id="5" name="Footer Placeholder 4"/>
          <p:cNvSpPr>
            <a:spLocks noGrp="1"/>
          </p:cNvSpPr>
          <p:nvPr>
            <p:ph type="ftr" sz="quarter" idx="11"/>
          </p:nvPr>
        </p:nvSpPr>
        <p:spPr/>
        <p:txBody>
          <a:bodyPr/>
          <a:lstStyle/>
          <a:p>
            <a:r>
              <a:rPr lang="en-US"/>
              <a:t>MEMORIA 2023</a:t>
            </a:r>
            <a:endParaRPr lang="en-US" dirty="0"/>
          </a:p>
        </p:txBody>
      </p:sp>
      <p:sp>
        <p:nvSpPr>
          <p:cNvPr id="6" name="Slide Number Placeholder 5"/>
          <p:cNvSpPr>
            <a:spLocks noGrp="1"/>
          </p:cNvSpPr>
          <p:nvPr>
            <p:ph type="sldNum" sz="quarter" idx="12"/>
          </p:nvPr>
        </p:nvSpPr>
        <p:spPr/>
        <p:txBody>
          <a:bodyPr/>
          <a:lstStyle/>
          <a:p>
            <a:fld id="{4C8B8A27-DF03-4546-BA93-21C967D57E5C}" type="slidenum">
              <a:rPr lang="en-US" smtClean="0"/>
              <a:pPr/>
              <a:t>‹Nº›</a:t>
            </a:fld>
            <a:endParaRPr lang="en-US"/>
          </a:p>
        </p:txBody>
      </p:sp>
    </p:spTree>
    <p:extLst>
      <p:ext uri="{BB962C8B-B14F-4D97-AF65-F5344CB8AC3E}">
        <p14:creationId xmlns:p14="http://schemas.microsoft.com/office/powerpoint/2010/main" val="1856018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5E4D7F2-5243-482D-A578-6193E4D7626E}" type="datetime1">
              <a:rPr lang="en-US" smtClean="0"/>
              <a:t>9/29/25</a:t>
            </a:fld>
            <a:endParaRPr lang="en-US" dirty="0"/>
          </a:p>
        </p:txBody>
      </p:sp>
      <p:sp>
        <p:nvSpPr>
          <p:cNvPr id="5" name="Footer Placeholder 4"/>
          <p:cNvSpPr>
            <a:spLocks noGrp="1"/>
          </p:cNvSpPr>
          <p:nvPr>
            <p:ph type="ftr" sz="quarter" idx="11"/>
          </p:nvPr>
        </p:nvSpPr>
        <p:spPr/>
        <p:txBody>
          <a:bodyPr/>
          <a:lstStyle/>
          <a:p>
            <a:r>
              <a:rPr lang="en-US"/>
              <a:t>MEMORIA 2023</a:t>
            </a:r>
            <a:endParaRPr lang="en-US" dirty="0"/>
          </a:p>
        </p:txBody>
      </p:sp>
      <p:sp>
        <p:nvSpPr>
          <p:cNvPr id="6" name="Slide Number Placeholder 5"/>
          <p:cNvSpPr>
            <a:spLocks noGrp="1"/>
          </p:cNvSpPr>
          <p:nvPr>
            <p:ph type="sldNum" sz="quarter" idx="12"/>
          </p:nvPr>
        </p:nvSpPr>
        <p:spPr/>
        <p:txBody>
          <a:bodyPr/>
          <a:lstStyle/>
          <a:p>
            <a:fld id="{4C8B8A27-DF03-4546-BA93-21C967D57E5C}" type="slidenum">
              <a:rPr lang="en-US" smtClean="0"/>
              <a:pPr/>
              <a:t>‹Nº›</a:t>
            </a:fld>
            <a:endParaRPr lang="en-US"/>
          </a:p>
        </p:txBody>
      </p:sp>
    </p:spTree>
    <p:extLst>
      <p:ext uri="{BB962C8B-B14F-4D97-AF65-F5344CB8AC3E}">
        <p14:creationId xmlns:p14="http://schemas.microsoft.com/office/powerpoint/2010/main" val="3322368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8" name="Date Placeholder 7"/>
          <p:cNvSpPr>
            <a:spLocks noGrp="1"/>
          </p:cNvSpPr>
          <p:nvPr>
            <p:ph type="dt" sz="half" idx="10"/>
          </p:nvPr>
        </p:nvSpPr>
        <p:spPr/>
        <p:txBody>
          <a:bodyPr/>
          <a:lstStyle/>
          <a:p>
            <a:fld id="{83E8F221-B726-4F25-9F4D-73C9360CFBAF}" type="datetime1">
              <a:rPr lang="en-US" smtClean="0"/>
              <a:t>9/29/25</a:t>
            </a:fld>
            <a:endParaRPr lang="en-US" dirty="0"/>
          </a:p>
        </p:txBody>
      </p:sp>
      <p:sp>
        <p:nvSpPr>
          <p:cNvPr id="9" name="Footer Placeholder 8"/>
          <p:cNvSpPr>
            <a:spLocks noGrp="1"/>
          </p:cNvSpPr>
          <p:nvPr>
            <p:ph type="ftr" sz="quarter" idx="11"/>
          </p:nvPr>
        </p:nvSpPr>
        <p:spPr/>
        <p:txBody>
          <a:bodyPr/>
          <a:lstStyle/>
          <a:p>
            <a:r>
              <a:rPr lang="en-US"/>
              <a:t>MEMORIA 2023</a:t>
            </a:r>
            <a:endParaRPr lang="en-US" dirty="0"/>
          </a:p>
        </p:txBody>
      </p:sp>
      <p:sp>
        <p:nvSpPr>
          <p:cNvPr id="10" name="Slide Number Placeholder 9"/>
          <p:cNvSpPr>
            <a:spLocks noGrp="1"/>
          </p:cNvSpPr>
          <p:nvPr>
            <p:ph type="sldNum" sz="quarter" idx="12"/>
          </p:nvPr>
        </p:nvSpPr>
        <p:spPr/>
        <p:txBody>
          <a:bodyPr/>
          <a:lstStyle/>
          <a:p>
            <a:fld id="{4C8B8A27-DF03-4546-BA93-21C967D57E5C}" type="slidenum">
              <a:rPr lang="en-US" smtClean="0"/>
              <a:pPr/>
              <a:t>‹Nº›</a:t>
            </a:fld>
            <a:endParaRPr lang="en-US"/>
          </a:p>
        </p:txBody>
      </p:sp>
    </p:spTree>
    <p:extLst>
      <p:ext uri="{BB962C8B-B14F-4D97-AF65-F5344CB8AC3E}">
        <p14:creationId xmlns:p14="http://schemas.microsoft.com/office/powerpoint/2010/main" val="2959007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2" name="Date Placeholder 1"/>
          <p:cNvSpPr>
            <a:spLocks noGrp="1"/>
          </p:cNvSpPr>
          <p:nvPr>
            <p:ph type="dt" sz="half" idx="10"/>
          </p:nvPr>
        </p:nvSpPr>
        <p:spPr/>
        <p:txBody>
          <a:bodyPr/>
          <a:lstStyle/>
          <a:p>
            <a:fld id="{AA573324-47F4-47CC-BD00-0D10FC59BF0B}" type="datetime1">
              <a:rPr lang="en-US" smtClean="0"/>
              <a:t>9/29/25</a:t>
            </a:fld>
            <a:endParaRPr lang="en-US" dirty="0"/>
          </a:p>
        </p:txBody>
      </p:sp>
      <p:sp>
        <p:nvSpPr>
          <p:cNvPr id="11" name="Footer Placeholder 10"/>
          <p:cNvSpPr>
            <a:spLocks noGrp="1"/>
          </p:cNvSpPr>
          <p:nvPr>
            <p:ph type="ftr" sz="quarter" idx="11"/>
          </p:nvPr>
        </p:nvSpPr>
        <p:spPr/>
        <p:txBody>
          <a:bodyPr/>
          <a:lstStyle/>
          <a:p>
            <a:r>
              <a:rPr lang="en-US"/>
              <a:t>MEMORIA 2023</a:t>
            </a:r>
            <a:endParaRPr lang="en-US" dirty="0"/>
          </a:p>
        </p:txBody>
      </p:sp>
      <p:sp>
        <p:nvSpPr>
          <p:cNvPr id="12" name="Slide Number Placeholder 11"/>
          <p:cNvSpPr>
            <a:spLocks noGrp="1"/>
          </p:cNvSpPr>
          <p:nvPr>
            <p:ph type="sldNum" sz="quarter" idx="12"/>
          </p:nvPr>
        </p:nvSpPr>
        <p:spPr/>
        <p:txBody>
          <a:bodyPr/>
          <a:lstStyle/>
          <a:p>
            <a:fld id="{4C8B8A27-DF03-4546-BA93-21C967D57E5C}" type="slidenum">
              <a:rPr lang="en-US" smtClean="0"/>
              <a:pPr/>
              <a:t>‹Nº›</a:t>
            </a:fld>
            <a:endParaRPr lang="en-US"/>
          </a:p>
        </p:txBody>
      </p:sp>
    </p:spTree>
    <p:extLst>
      <p:ext uri="{BB962C8B-B14F-4D97-AF65-F5344CB8AC3E}">
        <p14:creationId xmlns:p14="http://schemas.microsoft.com/office/powerpoint/2010/main" val="2055786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s-ES"/>
              <a:t>Haga clic para modificar el estilo de título del patrón</a:t>
            </a:r>
            <a:endParaRPr lang="en-US" dirty="0"/>
          </a:p>
        </p:txBody>
      </p:sp>
      <p:sp>
        <p:nvSpPr>
          <p:cNvPr id="2" name="Date Placeholder 1"/>
          <p:cNvSpPr>
            <a:spLocks noGrp="1"/>
          </p:cNvSpPr>
          <p:nvPr>
            <p:ph type="dt" sz="half" idx="10"/>
          </p:nvPr>
        </p:nvSpPr>
        <p:spPr/>
        <p:txBody>
          <a:bodyPr/>
          <a:lstStyle/>
          <a:p>
            <a:fld id="{88D03B5E-5347-4573-B5E7-6541B88FEE99}" type="datetime1">
              <a:rPr lang="en-US" smtClean="0"/>
              <a:t>9/29/25</a:t>
            </a:fld>
            <a:endParaRPr lang="en-US" dirty="0"/>
          </a:p>
        </p:txBody>
      </p:sp>
      <p:sp>
        <p:nvSpPr>
          <p:cNvPr id="7" name="Footer Placeholder 6"/>
          <p:cNvSpPr>
            <a:spLocks noGrp="1"/>
          </p:cNvSpPr>
          <p:nvPr>
            <p:ph type="ftr" sz="quarter" idx="11"/>
          </p:nvPr>
        </p:nvSpPr>
        <p:spPr/>
        <p:txBody>
          <a:bodyPr/>
          <a:lstStyle/>
          <a:p>
            <a:r>
              <a:rPr lang="en-US"/>
              <a:t>MEMORIA 2023</a:t>
            </a:r>
            <a:endParaRPr lang="en-US" dirty="0"/>
          </a:p>
        </p:txBody>
      </p:sp>
      <p:sp>
        <p:nvSpPr>
          <p:cNvPr id="8" name="Slide Number Placeholder 7"/>
          <p:cNvSpPr>
            <a:spLocks noGrp="1"/>
          </p:cNvSpPr>
          <p:nvPr>
            <p:ph type="sldNum" sz="quarter" idx="12"/>
          </p:nvPr>
        </p:nvSpPr>
        <p:spPr/>
        <p:txBody>
          <a:bodyPr/>
          <a:lstStyle/>
          <a:p>
            <a:fld id="{4C8B8A27-DF03-4546-BA93-21C967D57E5C}" type="slidenum">
              <a:rPr lang="en-US" smtClean="0"/>
              <a:pPr/>
              <a:t>‹Nº›</a:t>
            </a:fld>
            <a:endParaRPr lang="en-US"/>
          </a:p>
        </p:txBody>
      </p:sp>
    </p:spTree>
    <p:extLst>
      <p:ext uri="{BB962C8B-B14F-4D97-AF65-F5344CB8AC3E}">
        <p14:creationId xmlns:p14="http://schemas.microsoft.com/office/powerpoint/2010/main" val="2483533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97DE5CC-E9A1-48EF-81AE-07D93D5968F3}" type="datetime1">
              <a:rPr lang="en-US" smtClean="0"/>
              <a:t>9/29/25</a:t>
            </a:fld>
            <a:endParaRPr lang="en-US" dirty="0"/>
          </a:p>
        </p:txBody>
      </p:sp>
      <p:sp>
        <p:nvSpPr>
          <p:cNvPr id="6" name="Footer Placeholder 5"/>
          <p:cNvSpPr>
            <a:spLocks noGrp="1"/>
          </p:cNvSpPr>
          <p:nvPr>
            <p:ph type="ftr" sz="quarter" idx="11"/>
          </p:nvPr>
        </p:nvSpPr>
        <p:spPr/>
        <p:txBody>
          <a:bodyPr/>
          <a:lstStyle/>
          <a:p>
            <a:r>
              <a:rPr lang="en-US"/>
              <a:t>MEMORIA 2023</a:t>
            </a:r>
            <a:endParaRPr lang="en-US" dirty="0"/>
          </a:p>
        </p:txBody>
      </p:sp>
      <p:sp>
        <p:nvSpPr>
          <p:cNvPr id="7" name="Slide Number Placeholder 6"/>
          <p:cNvSpPr>
            <a:spLocks noGrp="1"/>
          </p:cNvSpPr>
          <p:nvPr>
            <p:ph type="sldNum" sz="quarter" idx="12"/>
          </p:nvPr>
        </p:nvSpPr>
        <p:spPr/>
        <p:txBody>
          <a:bodyPr/>
          <a:lstStyle/>
          <a:p>
            <a:fld id="{4C8B8A27-DF03-4546-BA93-21C967D57E5C}" type="slidenum">
              <a:rPr lang="en-US" smtClean="0"/>
              <a:pPr/>
              <a:t>‹Nº›</a:t>
            </a:fld>
            <a:endParaRPr lang="en-US"/>
          </a:p>
        </p:txBody>
      </p:sp>
    </p:spTree>
    <p:extLst>
      <p:ext uri="{BB962C8B-B14F-4D97-AF65-F5344CB8AC3E}">
        <p14:creationId xmlns:p14="http://schemas.microsoft.com/office/powerpoint/2010/main" val="1836997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8" name="Date Placeholder 7"/>
          <p:cNvSpPr>
            <a:spLocks noGrp="1"/>
          </p:cNvSpPr>
          <p:nvPr>
            <p:ph type="dt" sz="half" idx="10"/>
          </p:nvPr>
        </p:nvSpPr>
        <p:spPr/>
        <p:txBody>
          <a:bodyPr/>
          <a:lstStyle/>
          <a:p>
            <a:fld id="{D4F68249-290C-4834-995D-2C47FC42C7A0}" type="datetime1">
              <a:rPr lang="en-US" smtClean="0"/>
              <a:t>9/29/25</a:t>
            </a:fld>
            <a:endParaRPr lang="en-US" dirty="0"/>
          </a:p>
        </p:txBody>
      </p:sp>
      <p:sp>
        <p:nvSpPr>
          <p:cNvPr id="9" name="Footer Placeholder 8"/>
          <p:cNvSpPr>
            <a:spLocks noGrp="1"/>
          </p:cNvSpPr>
          <p:nvPr>
            <p:ph type="ftr" sz="quarter" idx="11"/>
          </p:nvPr>
        </p:nvSpPr>
        <p:spPr/>
        <p:txBody>
          <a:bodyPr/>
          <a:lstStyle/>
          <a:p>
            <a:r>
              <a:rPr lang="en-US"/>
              <a:t>MEMORIA 2023</a:t>
            </a:r>
            <a:endParaRPr lang="en-US" dirty="0"/>
          </a:p>
        </p:txBody>
      </p:sp>
      <p:sp>
        <p:nvSpPr>
          <p:cNvPr id="10" name="Slide Number Placeholder 9"/>
          <p:cNvSpPr>
            <a:spLocks noGrp="1"/>
          </p:cNvSpPr>
          <p:nvPr>
            <p:ph type="sldNum" sz="quarter" idx="12"/>
          </p:nvPr>
        </p:nvSpPr>
        <p:spPr/>
        <p:txBody>
          <a:bodyPr/>
          <a:lstStyle/>
          <a:p>
            <a:fld id="{4C8B8A27-DF03-4546-BA93-21C967D57E5C}" type="slidenum">
              <a:rPr lang="en-US" smtClean="0"/>
              <a:pPr/>
              <a:t>‹Nº›</a:t>
            </a:fld>
            <a:endParaRPr lang="en-US"/>
          </a:p>
        </p:txBody>
      </p:sp>
    </p:spTree>
    <p:extLst>
      <p:ext uri="{BB962C8B-B14F-4D97-AF65-F5344CB8AC3E}">
        <p14:creationId xmlns:p14="http://schemas.microsoft.com/office/powerpoint/2010/main" val="1405034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8" name="Date Placeholder 7"/>
          <p:cNvSpPr>
            <a:spLocks noGrp="1"/>
          </p:cNvSpPr>
          <p:nvPr>
            <p:ph type="dt" sz="half" idx="10"/>
          </p:nvPr>
        </p:nvSpPr>
        <p:spPr/>
        <p:txBody>
          <a:bodyPr/>
          <a:lstStyle/>
          <a:p>
            <a:fld id="{B3CEE0A1-220B-4B58-8D99-07512D3BF6D1}" type="datetime1">
              <a:rPr lang="en-US" smtClean="0"/>
              <a:t>9/29/25</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r>
              <a:rPr lang="en-US"/>
              <a:t>MEMORIA 2023</a:t>
            </a:r>
            <a:endParaRPr lang="en-US" dirty="0"/>
          </a:p>
        </p:txBody>
      </p:sp>
      <p:sp>
        <p:nvSpPr>
          <p:cNvPr id="10" name="Slide Number Placeholder 9"/>
          <p:cNvSpPr>
            <a:spLocks noGrp="1"/>
          </p:cNvSpPr>
          <p:nvPr>
            <p:ph type="sldNum" sz="quarter" idx="12"/>
          </p:nvPr>
        </p:nvSpPr>
        <p:spPr/>
        <p:txBody>
          <a:bodyPr/>
          <a:lstStyle/>
          <a:p>
            <a:fld id="{4C8B8A27-DF03-4546-BA93-21C967D57E5C}" type="slidenum">
              <a:rPr lang="en-US" smtClean="0"/>
              <a:pPr/>
              <a:t>‹Nº›</a:t>
            </a:fld>
            <a:endParaRPr lang="en-US"/>
          </a:p>
        </p:txBody>
      </p:sp>
    </p:spTree>
    <p:extLst>
      <p:ext uri="{BB962C8B-B14F-4D97-AF65-F5344CB8AC3E}">
        <p14:creationId xmlns:p14="http://schemas.microsoft.com/office/powerpoint/2010/main" val="1983481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3F4D373A-40DE-4C55-BF13-F3372294E0D4}" type="datetime1">
              <a:rPr lang="en-US" smtClean="0"/>
              <a:t>9/29/25</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r>
              <a:rPr lang="en-US"/>
              <a:t>MEMORIA 2023</a:t>
            </a:r>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C8B8A27-DF03-4546-BA93-21C967D57E5C}" type="slidenum">
              <a:rPr lang="en-US" smtClean="0"/>
              <a:pPr/>
              <a:t>‹Nº›</a:t>
            </a:fld>
            <a:endParaRPr lang="en-US"/>
          </a:p>
        </p:txBody>
      </p:sp>
    </p:spTree>
    <p:extLst>
      <p:ext uri="{BB962C8B-B14F-4D97-AF65-F5344CB8AC3E}">
        <p14:creationId xmlns:p14="http://schemas.microsoft.com/office/powerpoint/2010/main" val="120128429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hf sldNum="0" hd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560181-1A93-8B91-9AD1-E932E0E7A1E2}"/>
              </a:ext>
            </a:extLst>
          </p:cNvPr>
          <p:cNvSpPr>
            <a:spLocks noGrp="1"/>
          </p:cNvSpPr>
          <p:nvPr>
            <p:ph type="ctrTitle"/>
          </p:nvPr>
        </p:nvSpPr>
        <p:spPr>
          <a:xfrm>
            <a:off x="1099511" y="668073"/>
            <a:ext cx="9831673" cy="1372823"/>
          </a:xfrm>
        </p:spPr>
        <p:txBody>
          <a:bodyPr vert="horz" lIns="91440" tIns="45720" rIns="91440" bIns="45720" rtlCol="0" anchor="ctr">
            <a:normAutofit/>
          </a:bodyPr>
          <a:lstStyle/>
          <a:p>
            <a:pPr algn="l"/>
            <a:r>
              <a:rPr lang="en-US" sz="4000" kern="1200" dirty="0">
                <a:solidFill>
                  <a:schemeClr val="tx2"/>
                </a:solidFill>
                <a:latin typeface="Amasis MT Pro Black" panose="02040A04050005020304" pitchFamily="18" charset="0"/>
              </a:rPr>
              <a:t>MEMORIA 2024</a:t>
            </a:r>
          </a:p>
        </p:txBody>
      </p:sp>
      <p:grpSp>
        <p:nvGrpSpPr>
          <p:cNvPr id="130" name="Group 1286">
            <a:extLst>
              <a:ext uri="{FF2B5EF4-FFF2-40B4-BE49-F238E27FC236}">
                <a16:creationId xmlns:a16="http://schemas.microsoft.com/office/drawing/2014/main" id="{88D8BCA7-6578-0043-3B66-E27A3CBAAED4}"/>
              </a:ext>
            </a:extLst>
          </p:cNvPr>
          <p:cNvGrpSpPr/>
          <p:nvPr/>
        </p:nvGrpSpPr>
        <p:grpSpPr>
          <a:xfrm>
            <a:off x="1100015" y="1871330"/>
            <a:ext cx="5766860" cy="3679969"/>
            <a:chOff x="-80414" y="-12541"/>
            <a:chExt cx="7078019" cy="4886723"/>
          </a:xfrm>
        </p:grpSpPr>
        <p:pic>
          <p:nvPicPr>
            <p:cNvPr id="131" name="Picture 1410">
              <a:extLst>
                <a:ext uri="{FF2B5EF4-FFF2-40B4-BE49-F238E27FC236}">
                  <a16:creationId xmlns:a16="http://schemas.microsoft.com/office/drawing/2014/main" id="{2FAF6C7D-DEDA-CBC3-DA8C-611B3CE2877B}"/>
                </a:ext>
              </a:extLst>
            </p:cNvPr>
            <p:cNvPicPr/>
            <p:nvPr/>
          </p:nvPicPr>
          <p:blipFill>
            <a:blip r:embed="rId2"/>
            <a:stretch>
              <a:fillRect/>
            </a:stretch>
          </p:blipFill>
          <p:spPr>
            <a:xfrm>
              <a:off x="-80414" y="-12541"/>
              <a:ext cx="7077401" cy="4886723"/>
            </a:xfrm>
            <a:prstGeom prst="rect">
              <a:avLst/>
            </a:prstGeom>
          </p:spPr>
        </p:pic>
        <p:sp>
          <p:nvSpPr>
            <p:cNvPr id="132" name="Shape 8">
              <a:extLst>
                <a:ext uri="{FF2B5EF4-FFF2-40B4-BE49-F238E27FC236}">
                  <a16:creationId xmlns:a16="http://schemas.microsoft.com/office/drawing/2014/main" id="{D7EAAEC7-3D26-CE03-B0F6-1E9B27C5F60E}"/>
                </a:ext>
              </a:extLst>
            </p:cNvPr>
            <p:cNvSpPr/>
            <p:nvPr/>
          </p:nvSpPr>
          <p:spPr>
            <a:xfrm>
              <a:off x="1024470" y="358486"/>
              <a:ext cx="2978010" cy="3289806"/>
            </a:xfrm>
            <a:custGeom>
              <a:avLst/>
              <a:gdLst/>
              <a:ahLst/>
              <a:cxnLst/>
              <a:rect l="0" t="0" r="0" b="0"/>
              <a:pathLst>
                <a:path w="2978010" h="3289806">
                  <a:moveTo>
                    <a:pt x="2811067" y="35965"/>
                  </a:moveTo>
                  <a:cubicBezTo>
                    <a:pt x="2861019" y="37126"/>
                    <a:pt x="2912394" y="40204"/>
                    <a:pt x="2965234" y="45324"/>
                  </a:cubicBezTo>
                  <a:cubicBezTo>
                    <a:pt x="2965234" y="45324"/>
                    <a:pt x="2964396" y="45514"/>
                    <a:pt x="2963253" y="45794"/>
                  </a:cubicBezTo>
                  <a:cubicBezTo>
                    <a:pt x="2811361" y="48740"/>
                    <a:pt x="2657526" y="75486"/>
                    <a:pt x="2506612" y="129372"/>
                  </a:cubicBezTo>
                  <a:cubicBezTo>
                    <a:pt x="1756740" y="397076"/>
                    <a:pt x="1365923" y="1222080"/>
                    <a:pt x="1633588" y="1971990"/>
                  </a:cubicBezTo>
                  <a:cubicBezTo>
                    <a:pt x="1842579" y="2557143"/>
                    <a:pt x="2390826" y="2923665"/>
                    <a:pt x="2977871" y="2929189"/>
                  </a:cubicBezTo>
                  <a:lnTo>
                    <a:pt x="2978010" y="2929189"/>
                  </a:lnTo>
                  <a:cubicBezTo>
                    <a:pt x="2978010" y="2929189"/>
                    <a:pt x="2109280" y="3289806"/>
                    <a:pt x="940829" y="2409721"/>
                  </a:cubicBezTo>
                  <a:cubicBezTo>
                    <a:pt x="940829" y="2409721"/>
                    <a:pt x="378003" y="1983801"/>
                    <a:pt x="0" y="1167280"/>
                  </a:cubicBezTo>
                  <a:cubicBezTo>
                    <a:pt x="0" y="1167280"/>
                    <a:pt x="520344" y="1716542"/>
                    <a:pt x="1082713" y="1807690"/>
                  </a:cubicBezTo>
                  <a:cubicBezTo>
                    <a:pt x="1082713" y="1807690"/>
                    <a:pt x="1262566" y="0"/>
                    <a:pt x="2811067" y="35965"/>
                  </a:cubicBezTo>
                  <a:close/>
                </a:path>
              </a:pathLst>
            </a:custGeom>
            <a:ln w="0" cap="flat">
              <a:miter lim="127000"/>
            </a:ln>
          </p:spPr>
          <p:style>
            <a:lnRef idx="0">
              <a:srgbClr val="000000">
                <a:alpha val="0"/>
              </a:srgbClr>
            </a:lnRef>
            <a:fillRef idx="1">
              <a:srgbClr val="78AF20"/>
            </a:fillRef>
            <a:effectRef idx="0">
              <a:scrgbClr r="0" g="0" b="0"/>
            </a:effectRef>
            <a:fontRef idx="none"/>
          </p:style>
          <p:txBody>
            <a:bodyPr/>
            <a:lstStyle/>
            <a:p>
              <a:endParaRPr lang="es-CL"/>
            </a:p>
          </p:txBody>
        </p:sp>
        <p:sp>
          <p:nvSpPr>
            <p:cNvPr id="133" name="Shape 9">
              <a:extLst>
                <a:ext uri="{FF2B5EF4-FFF2-40B4-BE49-F238E27FC236}">
                  <a16:creationId xmlns:a16="http://schemas.microsoft.com/office/drawing/2014/main" id="{857D6C2D-55BD-A9C2-98B2-4DEA64E6E1BA}"/>
                </a:ext>
              </a:extLst>
            </p:cNvPr>
            <p:cNvSpPr/>
            <p:nvPr/>
          </p:nvSpPr>
          <p:spPr>
            <a:xfrm>
              <a:off x="1531992" y="1340970"/>
              <a:ext cx="585381" cy="553899"/>
            </a:xfrm>
            <a:custGeom>
              <a:avLst/>
              <a:gdLst/>
              <a:ahLst/>
              <a:cxnLst/>
              <a:rect l="0" t="0" r="0" b="0"/>
              <a:pathLst>
                <a:path w="585381" h="553899">
                  <a:moveTo>
                    <a:pt x="307390" y="1917"/>
                  </a:moveTo>
                  <a:cubicBezTo>
                    <a:pt x="408422" y="7668"/>
                    <a:pt x="500986" y="72550"/>
                    <a:pt x="537172" y="173915"/>
                  </a:cubicBezTo>
                  <a:cubicBezTo>
                    <a:pt x="585381" y="308967"/>
                    <a:pt x="515036" y="457405"/>
                    <a:pt x="379984" y="505652"/>
                  </a:cubicBezTo>
                  <a:cubicBezTo>
                    <a:pt x="244881" y="553899"/>
                    <a:pt x="96355" y="483605"/>
                    <a:pt x="48108" y="348451"/>
                  </a:cubicBezTo>
                  <a:cubicBezTo>
                    <a:pt x="0" y="213400"/>
                    <a:pt x="70345" y="64873"/>
                    <a:pt x="205308" y="16715"/>
                  </a:cubicBezTo>
                  <a:cubicBezTo>
                    <a:pt x="239093" y="4653"/>
                    <a:pt x="273712" y="0"/>
                    <a:pt x="307390" y="1917"/>
                  </a:cubicBezTo>
                  <a:close/>
                </a:path>
              </a:pathLst>
            </a:custGeom>
            <a:ln w="0" cap="flat">
              <a:miter lim="127000"/>
            </a:ln>
          </p:spPr>
          <p:style>
            <a:lnRef idx="0">
              <a:srgbClr val="000000">
                <a:alpha val="0"/>
              </a:srgbClr>
            </a:lnRef>
            <a:fillRef idx="1">
              <a:srgbClr val="78AF20"/>
            </a:fillRef>
            <a:effectRef idx="0">
              <a:scrgbClr r="0" g="0" b="0"/>
            </a:effectRef>
            <a:fontRef idx="none"/>
          </p:style>
          <p:txBody>
            <a:bodyPr/>
            <a:lstStyle/>
            <a:p>
              <a:endParaRPr lang="es-CL"/>
            </a:p>
          </p:txBody>
        </p:sp>
        <p:sp>
          <p:nvSpPr>
            <p:cNvPr id="134" name="Shape 10">
              <a:extLst>
                <a:ext uri="{FF2B5EF4-FFF2-40B4-BE49-F238E27FC236}">
                  <a16:creationId xmlns:a16="http://schemas.microsoft.com/office/drawing/2014/main" id="{27AA8304-EDF7-8137-C609-12241D70BAD5}"/>
                </a:ext>
              </a:extLst>
            </p:cNvPr>
            <p:cNvSpPr/>
            <p:nvPr/>
          </p:nvSpPr>
          <p:spPr>
            <a:xfrm>
              <a:off x="4020521" y="346200"/>
              <a:ext cx="2977084" cy="3297017"/>
            </a:xfrm>
            <a:custGeom>
              <a:avLst/>
              <a:gdLst/>
              <a:ahLst/>
              <a:cxnLst/>
              <a:rect l="0" t="0" r="0" b="0"/>
              <a:pathLst>
                <a:path w="2977084" h="3297017">
                  <a:moveTo>
                    <a:pt x="154104" y="46887"/>
                  </a:moveTo>
                  <a:cubicBezTo>
                    <a:pt x="1702507" y="0"/>
                    <a:pt x="1899082" y="1807523"/>
                    <a:pt x="1899082" y="1807523"/>
                  </a:cubicBezTo>
                  <a:cubicBezTo>
                    <a:pt x="2460714" y="1712324"/>
                    <a:pt x="2977084" y="1159277"/>
                    <a:pt x="2977084" y="1159277"/>
                  </a:cubicBezTo>
                  <a:cubicBezTo>
                    <a:pt x="2604935" y="1978465"/>
                    <a:pt x="2045106" y="2408538"/>
                    <a:pt x="2045106" y="2408538"/>
                  </a:cubicBezTo>
                  <a:cubicBezTo>
                    <a:pt x="883120" y="3297017"/>
                    <a:pt x="36843" y="2941011"/>
                    <a:pt x="36843" y="2941011"/>
                  </a:cubicBezTo>
                  <a:cubicBezTo>
                    <a:pt x="37350" y="2940922"/>
                    <a:pt x="37732" y="2940732"/>
                    <a:pt x="38278" y="2940643"/>
                  </a:cubicBezTo>
                  <a:cubicBezTo>
                    <a:pt x="185280" y="2936223"/>
                    <a:pt x="334124" y="2909375"/>
                    <a:pt x="480161" y="2857255"/>
                  </a:cubicBezTo>
                  <a:cubicBezTo>
                    <a:pt x="1229932" y="2589437"/>
                    <a:pt x="1620850" y="1764534"/>
                    <a:pt x="1353134" y="1014713"/>
                  </a:cubicBezTo>
                  <a:cubicBezTo>
                    <a:pt x="1143165" y="426805"/>
                    <a:pt x="590817" y="59724"/>
                    <a:pt x="597" y="57425"/>
                  </a:cubicBezTo>
                  <a:lnTo>
                    <a:pt x="0" y="57336"/>
                  </a:lnTo>
                  <a:cubicBezTo>
                    <a:pt x="52801" y="51842"/>
                    <a:pt x="104156" y="48399"/>
                    <a:pt x="154104" y="46887"/>
                  </a:cubicBezTo>
                  <a:close/>
                </a:path>
              </a:pathLst>
            </a:custGeom>
            <a:ln w="0" cap="flat">
              <a:miter lim="127000"/>
            </a:ln>
          </p:spPr>
          <p:style>
            <a:lnRef idx="0">
              <a:srgbClr val="000000">
                <a:alpha val="0"/>
              </a:srgbClr>
            </a:lnRef>
            <a:fillRef idx="1">
              <a:srgbClr val="3C6DB0"/>
            </a:fillRef>
            <a:effectRef idx="0">
              <a:scrgbClr r="0" g="0" b="0"/>
            </a:effectRef>
            <a:fontRef idx="none"/>
          </p:style>
          <p:txBody>
            <a:bodyPr/>
            <a:lstStyle/>
            <a:p>
              <a:endParaRPr lang="es-CL"/>
            </a:p>
          </p:txBody>
        </p:sp>
        <p:sp>
          <p:nvSpPr>
            <p:cNvPr id="135" name="Shape 11">
              <a:extLst>
                <a:ext uri="{FF2B5EF4-FFF2-40B4-BE49-F238E27FC236}">
                  <a16:creationId xmlns:a16="http://schemas.microsoft.com/office/drawing/2014/main" id="{491BF68E-294E-FA17-566E-20C0ABD7D388}"/>
                </a:ext>
              </a:extLst>
            </p:cNvPr>
            <p:cNvSpPr/>
            <p:nvPr/>
          </p:nvSpPr>
          <p:spPr>
            <a:xfrm>
              <a:off x="5905487" y="1326239"/>
              <a:ext cx="584873" cy="553685"/>
            </a:xfrm>
            <a:custGeom>
              <a:avLst/>
              <a:gdLst/>
              <a:ahLst/>
              <a:cxnLst/>
              <a:rect l="0" t="0" r="0" b="0"/>
              <a:pathLst>
                <a:path w="584873" h="553685">
                  <a:moveTo>
                    <a:pt x="275845" y="2170"/>
                  </a:moveTo>
                  <a:cubicBezTo>
                    <a:pt x="309509" y="0"/>
                    <a:pt x="344164" y="4401"/>
                    <a:pt x="378041" y="16234"/>
                  </a:cubicBezTo>
                  <a:cubicBezTo>
                    <a:pt x="513372" y="63465"/>
                    <a:pt x="584873" y="211522"/>
                    <a:pt x="537540" y="346955"/>
                  </a:cubicBezTo>
                  <a:cubicBezTo>
                    <a:pt x="490271" y="482375"/>
                    <a:pt x="342380" y="553685"/>
                    <a:pt x="206921" y="506543"/>
                  </a:cubicBezTo>
                  <a:cubicBezTo>
                    <a:pt x="71539" y="459311"/>
                    <a:pt x="0" y="311255"/>
                    <a:pt x="47333" y="175822"/>
                  </a:cubicBezTo>
                  <a:cubicBezTo>
                    <a:pt x="82775" y="74324"/>
                    <a:pt x="174853" y="8680"/>
                    <a:pt x="275845" y="2170"/>
                  </a:cubicBezTo>
                  <a:close/>
                </a:path>
              </a:pathLst>
            </a:custGeom>
            <a:ln w="0" cap="flat">
              <a:miter lim="127000"/>
            </a:ln>
          </p:spPr>
          <p:style>
            <a:lnRef idx="0">
              <a:srgbClr val="000000">
                <a:alpha val="0"/>
              </a:srgbClr>
            </a:lnRef>
            <a:fillRef idx="1">
              <a:srgbClr val="3C6DB0"/>
            </a:fillRef>
            <a:effectRef idx="0">
              <a:scrgbClr r="0" g="0" b="0"/>
            </a:effectRef>
            <a:fontRef idx="none"/>
          </p:style>
          <p:txBody>
            <a:bodyPr/>
            <a:lstStyle/>
            <a:p>
              <a:endParaRPr lang="es-CL"/>
            </a:p>
          </p:txBody>
        </p:sp>
        <p:sp>
          <p:nvSpPr>
            <p:cNvPr id="136" name="Shape 12">
              <a:extLst>
                <a:ext uri="{FF2B5EF4-FFF2-40B4-BE49-F238E27FC236}">
                  <a16:creationId xmlns:a16="http://schemas.microsoft.com/office/drawing/2014/main" id="{E6ECC842-591E-9D79-A317-4F17A7ECDE2B}"/>
                </a:ext>
              </a:extLst>
            </p:cNvPr>
            <p:cNvSpPr/>
            <p:nvPr/>
          </p:nvSpPr>
          <p:spPr>
            <a:xfrm>
              <a:off x="2795006" y="493697"/>
              <a:ext cx="2658682" cy="2139916"/>
            </a:xfrm>
            <a:custGeom>
              <a:avLst/>
              <a:gdLst/>
              <a:ahLst/>
              <a:cxnLst/>
              <a:rect l="0" t="0" r="0" b="0"/>
              <a:pathLst>
                <a:path w="2658682" h="2139916">
                  <a:moveTo>
                    <a:pt x="1230193" y="1381"/>
                  </a:moveTo>
                  <a:cubicBezTo>
                    <a:pt x="1759145" y="5524"/>
                    <a:pt x="2259432" y="320542"/>
                    <a:pt x="2474354" y="840007"/>
                  </a:cubicBezTo>
                  <a:cubicBezTo>
                    <a:pt x="2658682" y="1285536"/>
                    <a:pt x="2588006" y="1772581"/>
                    <a:pt x="2329993" y="2139916"/>
                  </a:cubicBezTo>
                  <a:cubicBezTo>
                    <a:pt x="2493823" y="1803099"/>
                    <a:pt x="2518537" y="1400522"/>
                    <a:pt x="2364016" y="1027180"/>
                  </a:cubicBezTo>
                  <a:cubicBezTo>
                    <a:pt x="2077441" y="334471"/>
                    <a:pt x="1283576" y="5313"/>
                    <a:pt x="590957" y="291939"/>
                  </a:cubicBezTo>
                  <a:cubicBezTo>
                    <a:pt x="343725" y="394250"/>
                    <a:pt x="143218" y="561319"/>
                    <a:pt x="0" y="765103"/>
                  </a:cubicBezTo>
                  <a:cubicBezTo>
                    <a:pt x="140132" y="477092"/>
                    <a:pt x="382016" y="236961"/>
                    <a:pt x="701193" y="104804"/>
                  </a:cubicBezTo>
                  <a:cubicBezTo>
                    <a:pt x="874373" y="33160"/>
                    <a:pt x="1053875" y="0"/>
                    <a:pt x="1230193" y="1381"/>
                  </a:cubicBezTo>
                  <a:close/>
                </a:path>
              </a:pathLst>
            </a:custGeom>
            <a:ln w="0" cap="flat">
              <a:miter lim="127000"/>
            </a:ln>
          </p:spPr>
          <p:style>
            <a:lnRef idx="0">
              <a:srgbClr val="000000">
                <a:alpha val="0"/>
              </a:srgbClr>
            </a:lnRef>
            <a:fillRef idx="1">
              <a:srgbClr val="EA7736"/>
            </a:fillRef>
            <a:effectRef idx="0">
              <a:scrgbClr r="0" g="0" b="0"/>
            </a:effectRef>
            <a:fontRef idx="none"/>
          </p:style>
          <p:txBody>
            <a:bodyPr/>
            <a:lstStyle/>
            <a:p>
              <a:endParaRPr lang="es-CL"/>
            </a:p>
          </p:txBody>
        </p:sp>
        <p:sp>
          <p:nvSpPr>
            <p:cNvPr id="137" name="Shape 13">
              <a:extLst>
                <a:ext uri="{FF2B5EF4-FFF2-40B4-BE49-F238E27FC236}">
                  <a16:creationId xmlns:a16="http://schemas.microsoft.com/office/drawing/2014/main" id="{1C53E052-5C50-66AE-65D3-1DF9244B5812}"/>
                </a:ext>
              </a:extLst>
            </p:cNvPr>
            <p:cNvSpPr/>
            <p:nvPr/>
          </p:nvSpPr>
          <p:spPr>
            <a:xfrm>
              <a:off x="3100404" y="1280609"/>
              <a:ext cx="2126768" cy="1986407"/>
            </a:xfrm>
            <a:custGeom>
              <a:avLst/>
              <a:gdLst/>
              <a:ahLst/>
              <a:cxnLst/>
              <a:rect l="0" t="0" r="0" b="0"/>
              <a:pathLst>
                <a:path w="2126768" h="1986407">
                  <a:moveTo>
                    <a:pt x="1806410" y="0"/>
                  </a:moveTo>
                  <a:cubicBezTo>
                    <a:pt x="2043811" y="238290"/>
                    <a:pt x="2126768" y="577685"/>
                    <a:pt x="2081835" y="937184"/>
                  </a:cubicBezTo>
                  <a:cubicBezTo>
                    <a:pt x="2004339" y="1557109"/>
                    <a:pt x="1392428" y="1986407"/>
                    <a:pt x="772694" y="1908823"/>
                  </a:cubicBezTo>
                  <a:cubicBezTo>
                    <a:pt x="450596" y="1868691"/>
                    <a:pt x="177495" y="1696504"/>
                    <a:pt x="0" y="1453655"/>
                  </a:cubicBezTo>
                  <a:cubicBezTo>
                    <a:pt x="171679" y="1625981"/>
                    <a:pt x="399948" y="1744701"/>
                    <a:pt x="660045" y="1777263"/>
                  </a:cubicBezTo>
                  <a:cubicBezTo>
                    <a:pt x="1279842" y="1854759"/>
                    <a:pt x="1891754" y="1425423"/>
                    <a:pt x="1969275" y="805675"/>
                  </a:cubicBezTo>
                  <a:cubicBezTo>
                    <a:pt x="2006461" y="507936"/>
                    <a:pt x="1970481" y="224587"/>
                    <a:pt x="1806410" y="0"/>
                  </a:cubicBezTo>
                  <a:close/>
                </a:path>
              </a:pathLst>
            </a:custGeom>
            <a:ln w="0" cap="flat">
              <a:miter lim="127000"/>
            </a:ln>
          </p:spPr>
          <p:style>
            <a:lnRef idx="0">
              <a:srgbClr val="000000">
                <a:alpha val="0"/>
              </a:srgbClr>
            </a:lnRef>
            <a:fillRef idx="1">
              <a:srgbClr val="EA7736"/>
            </a:fillRef>
            <a:effectRef idx="0">
              <a:scrgbClr r="0" g="0" b="0"/>
            </a:effectRef>
            <a:fontRef idx="none"/>
          </p:style>
          <p:txBody>
            <a:bodyPr/>
            <a:lstStyle/>
            <a:p>
              <a:endParaRPr lang="es-CL"/>
            </a:p>
          </p:txBody>
        </p:sp>
        <p:sp>
          <p:nvSpPr>
            <p:cNvPr id="138" name="Shape 14">
              <a:extLst>
                <a:ext uri="{FF2B5EF4-FFF2-40B4-BE49-F238E27FC236}">
                  <a16:creationId xmlns:a16="http://schemas.microsoft.com/office/drawing/2014/main" id="{2CD9EE82-003C-5FBF-3E96-22912D61A730}"/>
                </a:ext>
              </a:extLst>
            </p:cNvPr>
            <p:cNvSpPr/>
            <p:nvPr/>
          </p:nvSpPr>
          <p:spPr>
            <a:xfrm>
              <a:off x="3011211" y="1514586"/>
              <a:ext cx="301930" cy="342798"/>
            </a:xfrm>
            <a:custGeom>
              <a:avLst/>
              <a:gdLst/>
              <a:ahLst/>
              <a:cxnLst/>
              <a:rect l="0" t="0" r="0" b="0"/>
              <a:pathLst>
                <a:path w="301930" h="342798">
                  <a:moveTo>
                    <a:pt x="184036" y="0"/>
                  </a:moveTo>
                  <a:cubicBezTo>
                    <a:pt x="195288" y="0"/>
                    <a:pt x="205994" y="699"/>
                    <a:pt x="216967" y="2083"/>
                  </a:cubicBezTo>
                  <a:cubicBezTo>
                    <a:pt x="227482" y="3467"/>
                    <a:pt x="238366" y="4839"/>
                    <a:pt x="248704" y="6363"/>
                  </a:cubicBezTo>
                  <a:cubicBezTo>
                    <a:pt x="256362" y="7569"/>
                    <a:pt x="264020" y="8623"/>
                    <a:pt x="271958" y="9690"/>
                  </a:cubicBezTo>
                  <a:cubicBezTo>
                    <a:pt x="279603" y="10744"/>
                    <a:pt x="287363" y="11582"/>
                    <a:pt x="294919" y="12090"/>
                  </a:cubicBezTo>
                  <a:cubicBezTo>
                    <a:pt x="297790" y="12090"/>
                    <a:pt x="299263" y="13424"/>
                    <a:pt x="299263" y="16142"/>
                  </a:cubicBezTo>
                  <a:cubicBezTo>
                    <a:pt x="298882" y="29934"/>
                    <a:pt x="298056" y="43548"/>
                    <a:pt x="296405" y="57150"/>
                  </a:cubicBezTo>
                  <a:cubicBezTo>
                    <a:pt x="295110" y="70752"/>
                    <a:pt x="293078" y="84315"/>
                    <a:pt x="290766" y="97739"/>
                  </a:cubicBezTo>
                  <a:cubicBezTo>
                    <a:pt x="290309" y="100140"/>
                    <a:pt x="288468" y="101295"/>
                    <a:pt x="285509" y="101295"/>
                  </a:cubicBezTo>
                  <a:cubicBezTo>
                    <a:pt x="282740" y="101295"/>
                    <a:pt x="281178" y="100140"/>
                    <a:pt x="280441" y="97739"/>
                  </a:cubicBezTo>
                  <a:cubicBezTo>
                    <a:pt x="278409" y="84925"/>
                    <a:pt x="274447" y="73622"/>
                    <a:pt x="268262" y="63932"/>
                  </a:cubicBezTo>
                  <a:cubicBezTo>
                    <a:pt x="262446" y="54204"/>
                    <a:pt x="255067" y="46088"/>
                    <a:pt x="246481" y="39395"/>
                  </a:cubicBezTo>
                  <a:cubicBezTo>
                    <a:pt x="237731" y="32931"/>
                    <a:pt x="227952" y="28004"/>
                    <a:pt x="216967" y="24676"/>
                  </a:cubicBezTo>
                  <a:cubicBezTo>
                    <a:pt x="205905" y="21361"/>
                    <a:pt x="193904" y="19698"/>
                    <a:pt x="181458" y="19698"/>
                  </a:cubicBezTo>
                  <a:cubicBezTo>
                    <a:pt x="160884" y="19698"/>
                    <a:pt x="142240" y="23063"/>
                    <a:pt x="125463" y="29515"/>
                  </a:cubicBezTo>
                  <a:cubicBezTo>
                    <a:pt x="108941" y="36259"/>
                    <a:pt x="94831" y="45428"/>
                    <a:pt x="83020" y="57150"/>
                  </a:cubicBezTo>
                  <a:cubicBezTo>
                    <a:pt x="71222" y="69050"/>
                    <a:pt x="62078" y="83299"/>
                    <a:pt x="55715" y="100190"/>
                  </a:cubicBezTo>
                  <a:cubicBezTo>
                    <a:pt x="49263" y="117107"/>
                    <a:pt x="46215" y="135801"/>
                    <a:pt x="46215" y="156451"/>
                  </a:cubicBezTo>
                  <a:cubicBezTo>
                    <a:pt x="46215" y="177902"/>
                    <a:pt x="49898" y="198615"/>
                    <a:pt x="57569" y="218681"/>
                  </a:cubicBezTo>
                  <a:cubicBezTo>
                    <a:pt x="65214" y="238697"/>
                    <a:pt x="75743" y="256451"/>
                    <a:pt x="89573" y="272059"/>
                  </a:cubicBezTo>
                  <a:cubicBezTo>
                    <a:pt x="103327" y="287591"/>
                    <a:pt x="119558" y="299999"/>
                    <a:pt x="138278" y="309181"/>
                  </a:cubicBezTo>
                  <a:cubicBezTo>
                    <a:pt x="156908" y="318503"/>
                    <a:pt x="177305" y="323063"/>
                    <a:pt x="199809" y="323063"/>
                  </a:cubicBezTo>
                  <a:cubicBezTo>
                    <a:pt x="212547" y="323063"/>
                    <a:pt x="223609" y="321818"/>
                    <a:pt x="232740" y="318999"/>
                  </a:cubicBezTo>
                  <a:cubicBezTo>
                    <a:pt x="241783" y="316421"/>
                    <a:pt x="249809" y="312280"/>
                    <a:pt x="256642" y="306730"/>
                  </a:cubicBezTo>
                  <a:cubicBezTo>
                    <a:pt x="263550" y="301244"/>
                    <a:pt x="269646" y="294284"/>
                    <a:pt x="274803" y="285979"/>
                  </a:cubicBezTo>
                  <a:cubicBezTo>
                    <a:pt x="280162" y="277495"/>
                    <a:pt x="285509" y="267805"/>
                    <a:pt x="290766" y="256781"/>
                  </a:cubicBezTo>
                  <a:lnTo>
                    <a:pt x="300546" y="257708"/>
                  </a:lnTo>
                  <a:cubicBezTo>
                    <a:pt x="301561" y="262738"/>
                    <a:pt x="301930" y="267995"/>
                    <a:pt x="301930" y="273342"/>
                  </a:cubicBezTo>
                  <a:cubicBezTo>
                    <a:pt x="301930" y="282334"/>
                    <a:pt x="300736" y="292113"/>
                    <a:pt x="298336" y="302489"/>
                  </a:cubicBezTo>
                  <a:cubicBezTo>
                    <a:pt x="295567" y="312966"/>
                    <a:pt x="292151" y="322186"/>
                    <a:pt x="287630" y="330302"/>
                  </a:cubicBezTo>
                  <a:cubicBezTo>
                    <a:pt x="286804" y="331788"/>
                    <a:pt x="285509" y="332524"/>
                    <a:pt x="283578" y="332524"/>
                  </a:cubicBezTo>
                  <a:cubicBezTo>
                    <a:pt x="264947" y="335521"/>
                    <a:pt x="245847" y="337922"/>
                    <a:pt x="227025" y="339992"/>
                  </a:cubicBezTo>
                  <a:cubicBezTo>
                    <a:pt x="208026" y="341833"/>
                    <a:pt x="188747" y="342798"/>
                    <a:pt x="169278" y="342798"/>
                  </a:cubicBezTo>
                  <a:cubicBezTo>
                    <a:pt x="144920" y="342798"/>
                    <a:pt x="122225" y="338836"/>
                    <a:pt x="101562" y="330949"/>
                  </a:cubicBezTo>
                  <a:cubicBezTo>
                    <a:pt x="80708" y="323063"/>
                    <a:pt x="63005" y="311760"/>
                    <a:pt x="47968" y="297282"/>
                  </a:cubicBezTo>
                  <a:cubicBezTo>
                    <a:pt x="33020" y="282842"/>
                    <a:pt x="21399" y="265494"/>
                    <a:pt x="12814" y="245339"/>
                  </a:cubicBezTo>
                  <a:cubicBezTo>
                    <a:pt x="4242" y="225095"/>
                    <a:pt x="0" y="202908"/>
                    <a:pt x="0" y="178372"/>
                  </a:cubicBezTo>
                  <a:cubicBezTo>
                    <a:pt x="0" y="152171"/>
                    <a:pt x="4889" y="126759"/>
                    <a:pt x="14948" y="102400"/>
                  </a:cubicBezTo>
                  <a:cubicBezTo>
                    <a:pt x="25082" y="78130"/>
                    <a:pt x="39205" y="56553"/>
                    <a:pt x="57836" y="37643"/>
                  </a:cubicBezTo>
                  <a:cubicBezTo>
                    <a:pt x="64668" y="30493"/>
                    <a:pt x="73342" y="24498"/>
                    <a:pt x="83757" y="19698"/>
                  </a:cubicBezTo>
                  <a:cubicBezTo>
                    <a:pt x="94285" y="14897"/>
                    <a:pt x="105169" y="11163"/>
                    <a:pt x="116967" y="8026"/>
                  </a:cubicBezTo>
                  <a:cubicBezTo>
                    <a:pt x="128499" y="5118"/>
                    <a:pt x="140221" y="3048"/>
                    <a:pt x="152019" y="1803"/>
                  </a:cubicBezTo>
                  <a:cubicBezTo>
                    <a:pt x="163652" y="597"/>
                    <a:pt x="174536" y="0"/>
                    <a:pt x="184036" y="0"/>
                  </a:cubicBezTo>
                  <a:close/>
                </a:path>
              </a:pathLst>
            </a:custGeom>
            <a:ln w="0" cap="flat">
              <a:miter lim="127000"/>
            </a:ln>
          </p:spPr>
          <p:style>
            <a:lnRef idx="0">
              <a:srgbClr val="000000">
                <a:alpha val="0"/>
              </a:srgbClr>
            </a:lnRef>
            <a:fillRef idx="1">
              <a:srgbClr val="00384A"/>
            </a:fillRef>
            <a:effectRef idx="0">
              <a:scrgbClr r="0" g="0" b="0"/>
            </a:effectRef>
            <a:fontRef idx="none"/>
          </p:style>
          <p:txBody>
            <a:bodyPr/>
            <a:lstStyle/>
            <a:p>
              <a:endParaRPr lang="es-CL"/>
            </a:p>
          </p:txBody>
        </p:sp>
        <p:sp>
          <p:nvSpPr>
            <p:cNvPr id="139" name="Shape 15">
              <a:extLst>
                <a:ext uri="{FF2B5EF4-FFF2-40B4-BE49-F238E27FC236}">
                  <a16:creationId xmlns:a16="http://schemas.microsoft.com/office/drawing/2014/main" id="{64D69363-1028-DB3E-39C8-1EB6A6EC460B}"/>
                </a:ext>
              </a:extLst>
            </p:cNvPr>
            <p:cNvSpPr/>
            <p:nvPr/>
          </p:nvSpPr>
          <p:spPr>
            <a:xfrm>
              <a:off x="3341378" y="1580182"/>
              <a:ext cx="126289" cy="247640"/>
            </a:xfrm>
            <a:custGeom>
              <a:avLst/>
              <a:gdLst/>
              <a:ahLst/>
              <a:cxnLst/>
              <a:rect l="0" t="0" r="0" b="0"/>
              <a:pathLst>
                <a:path w="126289" h="247640">
                  <a:moveTo>
                    <a:pt x="126289" y="0"/>
                  </a:moveTo>
                  <a:lnTo>
                    <a:pt x="126289" y="61798"/>
                  </a:lnTo>
                  <a:lnTo>
                    <a:pt x="125921" y="60835"/>
                  </a:lnTo>
                  <a:cubicBezTo>
                    <a:pt x="121133" y="73929"/>
                    <a:pt x="116332" y="86388"/>
                    <a:pt x="112268" y="98250"/>
                  </a:cubicBezTo>
                  <a:cubicBezTo>
                    <a:pt x="108395" y="110010"/>
                    <a:pt x="103505" y="122646"/>
                    <a:pt x="97879" y="136070"/>
                  </a:cubicBezTo>
                  <a:lnTo>
                    <a:pt x="126289" y="136070"/>
                  </a:lnTo>
                  <a:lnTo>
                    <a:pt x="126289" y="155298"/>
                  </a:lnTo>
                  <a:lnTo>
                    <a:pt x="90589" y="155298"/>
                  </a:lnTo>
                  <a:cubicBezTo>
                    <a:pt x="88189" y="160137"/>
                    <a:pt x="85509" y="166283"/>
                    <a:pt x="82563" y="173751"/>
                  </a:cubicBezTo>
                  <a:cubicBezTo>
                    <a:pt x="79426" y="181181"/>
                    <a:pt x="76569" y="188648"/>
                    <a:pt x="73609" y="196116"/>
                  </a:cubicBezTo>
                  <a:cubicBezTo>
                    <a:pt x="70574" y="203545"/>
                    <a:pt x="68072" y="210517"/>
                    <a:pt x="66332" y="217058"/>
                  </a:cubicBezTo>
                  <a:cubicBezTo>
                    <a:pt x="64389" y="223383"/>
                    <a:pt x="63195" y="227955"/>
                    <a:pt x="63195" y="230672"/>
                  </a:cubicBezTo>
                  <a:cubicBezTo>
                    <a:pt x="63195" y="233898"/>
                    <a:pt x="65215" y="236108"/>
                    <a:pt x="69088" y="237124"/>
                  </a:cubicBezTo>
                  <a:cubicBezTo>
                    <a:pt x="72974" y="238140"/>
                    <a:pt x="76378" y="239067"/>
                    <a:pt x="79235" y="239613"/>
                  </a:cubicBezTo>
                  <a:cubicBezTo>
                    <a:pt x="82474" y="239854"/>
                    <a:pt x="83757" y="241277"/>
                    <a:pt x="83668" y="243817"/>
                  </a:cubicBezTo>
                  <a:cubicBezTo>
                    <a:pt x="83388" y="246446"/>
                    <a:pt x="81915" y="247640"/>
                    <a:pt x="79058" y="247640"/>
                  </a:cubicBezTo>
                  <a:lnTo>
                    <a:pt x="0" y="246268"/>
                  </a:lnTo>
                  <a:lnTo>
                    <a:pt x="2032" y="238229"/>
                  </a:lnTo>
                  <a:cubicBezTo>
                    <a:pt x="4890" y="239118"/>
                    <a:pt x="7925" y="239067"/>
                    <a:pt x="11151" y="237823"/>
                  </a:cubicBezTo>
                  <a:cubicBezTo>
                    <a:pt x="14668" y="236578"/>
                    <a:pt x="17704" y="234724"/>
                    <a:pt x="20663" y="232146"/>
                  </a:cubicBezTo>
                  <a:cubicBezTo>
                    <a:pt x="23800" y="229656"/>
                    <a:pt x="26467" y="226710"/>
                    <a:pt x="28969" y="223433"/>
                  </a:cubicBezTo>
                  <a:cubicBezTo>
                    <a:pt x="31636" y="220144"/>
                    <a:pt x="33490" y="217160"/>
                    <a:pt x="34951" y="214531"/>
                  </a:cubicBezTo>
                  <a:cubicBezTo>
                    <a:pt x="40958" y="200180"/>
                    <a:pt x="47054" y="185460"/>
                    <a:pt x="53696" y="170335"/>
                  </a:cubicBezTo>
                  <a:cubicBezTo>
                    <a:pt x="59957" y="155260"/>
                    <a:pt x="66332" y="140541"/>
                    <a:pt x="72136" y="126189"/>
                  </a:cubicBezTo>
                  <a:cubicBezTo>
                    <a:pt x="80709" y="105019"/>
                    <a:pt x="89573" y="83987"/>
                    <a:pt x="98514" y="63096"/>
                  </a:cubicBezTo>
                  <a:cubicBezTo>
                    <a:pt x="107188" y="42154"/>
                    <a:pt x="116142" y="21262"/>
                    <a:pt x="125095" y="320"/>
                  </a:cubicBezTo>
                  <a:lnTo>
                    <a:pt x="126289" y="0"/>
                  </a:lnTo>
                  <a:close/>
                </a:path>
              </a:pathLst>
            </a:custGeom>
            <a:ln w="0" cap="flat">
              <a:miter lim="127000"/>
            </a:ln>
          </p:spPr>
          <p:style>
            <a:lnRef idx="0">
              <a:srgbClr val="000000">
                <a:alpha val="0"/>
              </a:srgbClr>
            </a:lnRef>
            <a:fillRef idx="1">
              <a:srgbClr val="00384A"/>
            </a:fillRef>
            <a:effectRef idx="0">
              <a:scrgbClr r="0" g="0" b="0"/>
            </a:effectRef>
            <a:fontRef idx="none"/>
          </p:style>
          <p:txBody>
            <a:bodyPr/>
            <a:lstStyle/>
            <a:p>
              <a:endParaRPr lang="es-CL"/>
            </a:p>
          </p:txBody>
        </p:sp>
        <p:sp>
          <p:nvSpPr>
            <p:cNvPr id="140" name="Shape 16">
              <a:extLst>
                <a:ext uri="{FF2B5EF4-FFF2-40B4-BE49-F238E27FC236}">
                  <a16:creationId xmlns:a16="http://schemas.microsoft.com/office/drawing/2014/main" id="{590C4F3A-8FB3-6E53-D92B-4A97FB0C7DF7}"/>
                </a:ext>
              </a:extLst>
            </p:cNvPr>
            <p:cNvSpPr/>
            <p:nvPr/>
          </p:nvSpPr>
          <p:spPr>
            <a:xfrm>
              <a:off x="3467666" y="1578698"/>
              <a:ext cx="145669" cy="250050"/>
            </a:xfrm>
            <a:custGeom>
              <a:avLst/>
              <a:gdLst/>
              <a:ahLst/>
              <a:cxnLst/>
              <a:rect l="0" t="0" r="0" b="0"/>
              <a:pathLst>
                <a:path w="145669" h="250050">
                  <a:moveTo>
                    <a:pt x="5537" y="0"/>
                  </a:moveTo>
                  <a:cubicBezTo>
                    <a:pt x="7468" y="876"/>
                    <a:pt x="9779" y="2819"/>
                    <a:pt x="11799" y="5817"/>
                  </a:cubicBezTo>
                  <a:cubicBezTo>
                    <a:pt x="13919" y="8865"/>
                    <a:pt x="16142" y="12179"/>
                    <a:pt x="18085" y="15913"/>
                  </a:cubicBezTo>
                  <a:cubicBezTo>
                    <a:pt x="20104" y="19660"/>
                    <a:pt x="22047" y="23571"/>
                    <a:pt x="23800" y="27724"/>
                  </a:cubicBezTo>
                  <a:cubicBezTo>
                    <a:pt x="25641" y="32017"/>
                    <a:pt x="27305" y="35700"/>
                    <a:pt x="28778" y="38976"/>
                  </a:cubicBezTo>
                  <a:lnTo>
                    <a:pt x="28778" y="38570"/>
                  </a:lnTo>
                  <a:cubicBezTo>
                    <a:pt x="29616" y="40640"/>
                    <a:pt x="30633" y="42482"/>
                    <a:pt x="31001" y="44145"/>
                  </a:cubicBezTo>
                  <a:cubicBezTo>
                    <a:pt x="31648" y="45707"/>
                    <a:pt x="32284" y="47003"/>
                    <a:pt x="33020" y="48019"/>
                  </a:cubicBezTo>
                  <a:lnTo>
                    <a:pt x="33020" y="47511"/>
                  </a:lnTo>
                  <a:lnTo>
                    <a:pt x="52680" y="93688"/>
                  </a:lnTo>
                  <a:cubicBezTo>
                    <a:pt x="61811" y="115126"/>
                    <a:pt x="71311" y="136906"/>
                    <a:pt x="80632" y="158864"/>
                  </a:cubicBezTo>
                  <a:cubicBezTo>
                    <a:pt x="89941" y="180861"/>
                    <a:pt x="100279" y="202082"/>
                    <a:pt x="111722" y="222695"/>
                  </a:cubicBezTo>
                  <a:cubicBezTo>
                    <a:pt x="115227" y="229565"/>
                    <a:pt x="120295" y="233998"/>
                    <a:pt x="126568" y="236080"/>
                  </a:cubicBezTo>
                  <a:cubicBezTo>
                    <a:pt x="132842" y="238290"/>
                    <a:pt x="139116" y="239586"/>
                    <a:pt x="145669" y="240132"/>
                  </a:cubicBezTo>
                  <a:lnTo>
                    <a:pt x="145669" y="248247"/>
                  </a:lnTo>
                  <a:cubicBezTo>
                    <a:pt x="138557" y="248857"/>
                    <a:pt x="131458" y="249263"/>
                    <a:pt x="124257" y="249593"/>
                  </a:cubicBezTo>
                  <a:cubicBezTo>
                    <a:pt x="117069" y="249873"/>
                    <a:pt x="109779" y="250050"/>
                    <a:pt x="102210" y="250050"/>
                  </a:cubicBezTo>
                  <a:cubicBezTo>
                    <a:pt x="96965" y="250050"/>
                    <a:pt x="91783" y="249999"/>
                    <a:pt x="86627" y="249822"/>
                  </a:cubicBezTo>
                  <a:cubicBezTo>
                    <a:pt x="81369" y="249682"/>
                    <a:pt x="76378" y="249403"/>
                    <a:pt x="71031" y="249123"/>
                  </a:cubicBezTo>
                  <a:cubicBezTo>
                    <a:pt x="68542" y="249123"/>
                    <a:pt x="66878" y="248348"/>
                    <a:pt x="66142" y="246913"/>
                  </a:cubicBezTo>
                  <a:cubicBezTo>
                    <a:pt x="65405" y="245427"/>
                    <a:pt x="66053" y="243865"/>
                    <a:pt x="67806" y="242481"/>
                  </a:cubicBezTo>
                  <a:lnTo>
                    <a:pt x="71857" y="237541"/>
                  </a:lnTo>
                  <a:cubicBezTo>
                    <a:pt x="65862" y="223482"/>
                    <a:pt x="60058" y="209918"/>
                    <a:pt x="54432" y="197091"/>
                  </a:cubicBezTo>
                  <a:cubicBezTo>
                    <a:pt x="48705" y="184315"/>
                    <a:pt x="42710" y="170891"/>
                    <a:pt x="36437" y="156782"/>
                  </a:cubicBezTo>
                  <a:lnTo>
                    <a:pt x="0" y="156782"/>
                  </a:lnTo>
                  <a:lnTo>
                    <a:pt x="0" y="137554"/>
                  </a:lnTo>
                  <a:lnTo>
                    <a:pt x="28410" y="137554"/>
                  </a:lnTo>
                  <a:lnTo>
                    <a:pt x="0" y="63281"/>
                  </a:lnTo>
                  <a:lnTo>
                    <a:pt x="0" y="1484"/>
                  </a:lnTo>
                  <a:lnTo>
                    <a:pt x="5537" y="0"/>
                  </a:lnTo>
                  <a:close/>
                </a:path>
              </a:pathLst>
            </a:custGeom>
            <a:ln w="0" cap="flat">
              <a:miter lim="127000"/>
            </a:ln>
          </p:spPr>
          <p:style>
            <a:lnRef idx="0">
              <a:srgbClr val="000000">
                <a:alpha val="0"/>
              </a:srgbClr>
            </a:lnRef>
            <a:fillRef idx="1">
              <a:srgbClr val="00384A"/>
            </a:fillRef>
            <a:effectRef idx="0">
              <a:scrgbClr r="0" g="0" b="0"/>
            </a:effectRef>
            <a:fontRef idx="none"/>
          </p:style>
          <p:txBody>
            <a:bodyPr/>
            <a:lstStyle/>
            <a:p>
              <a:endParaRPr lang="es-CL"/>
            </a:p>
          </p:txBody>
        </p:sp>
        <p:sp>
          <p:nvSpPr>
            <p:cNvPr id="141" name="Shape 17">
              <a:extLst>
                <a:ext uri="{FF2B5EF4-FFF2-40B4-BE49-F238E27FC236}">
                  <a16:creationId xmlns:a16="http://schemas.microsoft.com/office/drawing/2014/main" id="{B760E2E4-49EB-1F64-9E00-2B2BA0D05B81}"/>
                </a:ext>
              </a:extLst>
            </p:cNvPr>
            <p:cNvSpPr/>
            <p:nvPr/>
          </p:nvSpPr>
          <p:spPr>
            <a:xfrm>
              <a:off x="3642300" y="1577635"/>
              <a:ext cx="364579" cy="251993"/>
            </a:xfrm>
            <a:custGeom>
              <a:avLst/>
              <a:gdLst/>
              <a:ahLst/>
              <a:cxnLst/>
              <a:rect l="0" t="0" r="0" b="0"/>
              <a:pathLst>
                <a:path w="364579" h="251993">
                  <a:moveTo>
                    <a:pt x="58394" y="648"/>
                  </a:moveTo>
                  <a:cubicBezTo>
                    <a:pt x="60147" y="0"/>
                    <a:pt x="61989" y="368"/>
                    <a:pt x="63843" y="1626"/>
                  </a:cubicBezTo>
                  <a:cubicBezTo>
                    <a:pt x="67437" y="4521"/>
                    <a:pt x="72784" y="11582"/>
                    <a:pt x="79883" y="22555"/>
                  </a:cubicBezTo>
                  <a:cubicBezTo>
                    <a:pt x="86804" y="33630"/>
                    <a:pt x="94653" y="46736"/>
                    <a:pt x="103315" y="61773"/>
                  </a:cubicBezTo>
                  <a:cubicBezTo>
                    <a:pt x="111989" y="76899"/>
                    <a:pt x="121031" y="92951"/>
                    <a:pt x="130162" y="109918"/>
                  </a:cubicBezTo>
                  <a:cubicBezTo>
                    <a:pt x="139395" y="126949"/>
                    <a:pt x="148247" y="142621"/>
                    <a:pt x="156185" y="156972"/>
                  </a:cubicBezTo>
                  <a:cubicBezTo>
                    <a:pt x="162547" y="168313"/>
                    <a:pt x="166967" y="176987"/>
                    <a:pt x="170206" y="183032"/>
                  </a:cubicBezTo>
                  <a:cubicBezTo>
                    <a:pt x="173063" y="188989"/>
                    <a:pt x="175920" y="194285"/>
                    <a:pt x="178689" y="198666"/>
                  </a:cubicBezTo>
                  <a:cubicBezTo>
                    <a:pt x="185420" y="186169"/>
                    <a:pt x="192164" y="173711"/>
                    <a:pt x="198336" y="161493"/>
                  </a:cubicBezTo>
                  <a:cubicBezTo>
                    <a:pt x="204978" y="149174"/>
                    <a:pt x="211442" y="136766"/>
                    <a:pt x="217983" y="124269"/>
                  </a:cubicBezTo>
                  <a:cubicBezTo>
                    <a:pt x="222504" y="115634"/>
                    <a:pt x="227025" y="107112"/>
                    <a:pt x="231737" y="98476"/>
                  </a:cubicBezTo>
                  <a:cubicBezTo>
                    <a:pt x="236436" y="89992"/>
                    <a:pt x="240868" y="81420"/>
                    <a:pt x="245301" y="72746"/>
                  </a:cubicBezTo>
                  <a:cubicBezTo>
                    <a:pt x="246862" y="70028"/>
                    <a:pt x="248438" y="67069"/>
                    <a:pt x="250177" y="63754"/>
                  </a:cubicBezTo>
                  <a:cubicBezTo>
                    <a:pt x="252209" y="60477"/>
                    <a:pt x="253593" y="57569"/>
                    <a:pt x="255346" y="54889"/>
                  </a:cubicBezTo>
                  <a:cubicBezTo>
                    <a:pt x="259690" y="46177"/>
                    <a:pt x="264490" y="37363"/>
                    <a:pt x="269558" y="28600"/>
                  </a:cubicBezTo>
                  <a:cubicBezTo>
                    <a:pt x="274726" y="19837"/>
                    <a:pt x="280353" y="11036"/>
                    <a:pt x="286067" y="2451"/>
                  </a:cubicBezTo>
                  <a:cubicBezTo>
                    <a:pt x="287541" y="927"/>
                    <a:pt x="289484" y="419"/>
                    <a:pt x="291884" y="876"/>
                  </a:cubicBezTo>
                  <a:cubicBezTo>
                    <a:pt x="294005" y="1295"/>
                    <a:pt x="295301" y="2451"/>
                    <a:pt x="295478" y="4242"/>
                  </a:cubicBezTo>
                  <a:cubicBezTo>
                    <a:pt x="299910" y="33490"/>
                    <a:pt x="303962" y="62598"/>
                    <a:pt x="307746" y="91656"/>
                  </a:cubicBezTo>
                  <a:cubicBezTo>
                    <a:pt x="307937" y="93955"/>
                    <a:pt x="308115" y="96634"/>
                    <a:pt x="308204" y="99644"/>
                  </a:cubicBezTo>
                  <a:cubicBezTo>
                    <a:pt x="308483" y="102629"/>
                    <a:pt x="308851" y="106185"/>
                    <a:pt x="309410" y="110427"/>
                  </a:cubicBezTo>
                  <a:cubicBezTo>
                    <a:pt x="310236" y="119697"/>
                    <a:pt x="311252" y="130404"/>
                    <a:pt x="312445" y="142443"/>
                  </a:cubicBezTo>
                  <a:cubicBezTo>
                    <a:pt x="313372" y="154521"/>
                    <a:pt x="314566" y="166383"/>
                    <a:pt x="316331" y="178041"/>
                  </a:cubicBezTo>
                  <a:cubicBezTo>
                    <a:pt x="317995" y="189763"/>
                    <a:pt x="319735" y="200279"/>
                    <a:pt x="321780" y="209868"/>
                  </a:cubicBezTo>
                  <a:cubicBezTo>
                    <a:pt x="323710" y="219519"/>
                    <a:pt x="325920" y="225971"/>
                    <a:pt x="328689" y="229578"/>
                  </a:cubicBezTo>
                  <a:cubicBezTo>
                    <a:pt x="331356" y="233769"/>
                    <a:pt x="334683" y="236449"/>
                    <a:pt x="338468" y="237642"/>
                  </a:cubicBezTo>
                  <a:cubicBezTo>
                    <a:pt x="341973" y="238798"/>
                    <a:pt x="345656" y="239814"/>
                    <a:pt x="349352" y="240373"/>
                  </a:cubicBezTo>
                  <a:cubicBezTo>
                    <a:pt x="351752" y="240868"/>
                    <a:pt x="353682" y="241198"/>
                    <a:pt x="355448" y="241059"/>
                  </a:cubicBezTo>
                  <a:cubicBezTo>
                    <a:pt x="357099" y="240868"/>
                    <a:pt x="359956" y="241884"/>
                    <a:pt x="364579" y="243916"/>
                  </a:cubicBezTo>
                  <a:lnTo>
                    <a:pt x="362826" y="251574"/>
                  </a:lnTo>
                  <a:cubicBezTo>
                    <a:pt x="337083" y="251574"/>
                    <a:pt x="311429" y="250647"/>
                    <a:pt x="286067" y="248806"/>
                  </a:cubicBezTo>
                  <a:cubicBezTo>
                    <a:pt x="284137" y="248806"/>
                    <a:pt x="283121" y="248349"/>
                    <a:pt x="282105" y="247332"/>
                  </a:cubicBezTo>
                  <a:cubicBezTo>
                    <a:pt x="281178" y="246228"/>
                    <a:pt x="281089" y="244932"/>
                    <a:pt x="281915" y="243548"/>
                  </a:cubicBezTo>
                  <a:cubicBezTo>
                    <a:pt x="282194" y="241427"/>
                    <a:pt x="282562" y="238938"/>
                    <a:pt x="282562" y="236118"/>
                  </a:cubicBezTo>
                  <a:cubicBezTo>
                    <a:pt x="283121" y="233223"/>
                    <a:pt x="283121" y="230315"/>
                    <a:pt x="283121" y="227406"/>
                  </a:cubicBezTo>
                  <a:cubicBezTo>
                    <a:pt x="283121" y="211303"/>
                    <a:pt x="282105" y="194894"/>
                    <a:pt x="280441" y="178511"/>
                  </a:cubicBezTo>
                  <a:cubicBezTo>
                    <a:pt x="278587" y="162039"/>
                    <a:pt x="276657" y="145529"/>
                    <a:pt x="274345" y="129248"/>
                  </a:cubicBezTo>
                  <a:cubicBezTo>
                    <a:pt x="274079" y="124181"/>
                    <a:pt x="273241" y="119888"/>
                    <a:pt x="272783" y="116472"/>
                  </a:cubicBezTo>
                  <a:cubicBezTo>
                    <a:pt x="272059" y="113055"/>
                    <a:pt x="271500" y="109741"/>
                    <a:pt x="271221" y="106515"/>
                  </a:cubicBezTo>
                  <a:cubicBezTo>
                    <a:pt x="270751" y="103505"/>
                    <a:pt x="270205" y="100279"/>
                    <a:pt x="269646" y="96965"/>
                  </a:cubicBezTo>
                  <a:cubicBezTo>
                    <a:pt x="269380" y="93688"/>
                    <a:pt x="268910" y="89586"/>
                    <a:pt x="268732" y="84417"/>
                  </a:cubicBezTo>
                  <a:cubicBezTo>
                    <a:pt x="257378" y="102908"/>
                    <a:pt x="246583" y="121679"/>
                    <a:pt x="236626" y="140691"/>
                  </a:cubicBezTo>
                  <a:cubicBezTo>
                    <a:pt x="226568" y="159550"/>
                    <a:pt x="216598" y="178702"/>
                    <a:pt x="206273" y="197790"/>
                  </a:cubicBezTo>
                  <a:cubicBezTo>
                    <a:pt x="201943" y="206413"/>
                    <a:pt x="197422" y="214947"/>
                    <a:pt x="192799" y="223291"/>
                  </a:cubicBezTo>
                  <a:cubicBezTo>
                    <a:pt x="188379" y="231699"/>
                    <a:pt x="183947" y="240132"/>
                    <a:pt x="178969" y="248437"/>
                  </a:cubicBezTo>
                  <a:cubicBezTo>
                    <a:pt x="178143" y="249911"/>
                    <a:pt x="176835" y="250749"/>
                    <a:pt x="175184" y="250876"/>
                  </a:cubicBezTo>
                  <a:cubicBezTo>
                    <a:pt x="173520" y="251066"/>
                    <a:pt x="172047" y="250469"/>
                    <a:pt x="170383" y="249314"/>
                  </a:cubicBezTo>
                  <a:cubicBezTo>
                    <a:pt x="163094" y="240640"/>
                    <a:pt x="155905" y="231318"/>
                    <a:pt x="149263" y="221272"/>
                  </a:cubicBezTo>
                  <a:cubicBezTo>
                    <a:pt x="142621" y="211353"/>
                    <a:pt x="135979" y="201066"/>
                    <a:pt x="129794" y="190640"/>
                  </a:cubicBezTo>
                  <a:cubicBezTo>
                    <a:pt x="123253" y="180124"/>
                    <a:pt x="117437" y="169659"/>
                    <a:pt x="112078" y="158953"/>
                  </a:cubicBezTo>
                  <a:cubicBezTo>
                    <a:pt x="106553" y="148438"/>
                    <a:pt x="101283" y="138201"/>
                    <a:pt x="96126" y="128321"/>
                  </a:cubicBezTo>
                  <a:cubicBezTo>
                    <a:pt x="93726" y="123520"/>
                    <a:pt x="91796" y="119558"/>
                    <a:pt x="90132" y="116192"/>
                  </a:cubicBezTo>
                  <a:cubicBezTo>
                    <a:pt x="88468" y="113017"/>
                    <a:pt x="86804" y="109830"/>
                    <a:pt x="85331" y="106832"/>
                  </a:cubicBezTo>
                  <a:cubicBezTo>
                    <a:pt x="83858" y="103784"/>
                    <a:pt x="82283" y="100647"/>
                    <a:pt x="80721" y="97422"/>
                  </a:cubicBezTo>
                  <a:cubicBezTo>
                    <a:pt x="79058" y="94145"/>
                    <a:pt x="76835" y="90322"/>
                    <a:pt x="74168" y="85700"/>
                  </a:cubicBezTo>
                  <a:cubicBezTo>
                    <a:pt x="73622" y="91796"/>
                    <a:pt x="72873" y="97422"/>
                    <a:pt x="71856" y="102819"/>
                  </a:cubicBezTo>
                  <a:cubicBezTo>
                    <a:pt x="71031" y="108166"/>
                    <a:pt x="70193" y="113652"/>
                    <a:pt x="69367" y="119380"/>
                  </a:cubicBezTo>
                  <a:cubicBezTo>
                    <a:pt x="66878" y="134963"/>
                    <a:pt x="64757" y="150419"/>
                    <a:pt x="62814" y="166014"/>
                  </a:cubicBezTo>
                  <a:cubicBezTo>
                    <a:pt x="60884" y="181458"/>
                    <a:pt x="59868" y="196913"/>
                    <a:pt x="59868" y="212141"/>
                  </a:cubicBezTo>
                  <a:lnTo>
                    <a:pt x="59868" y="219291"/>
                  </a:lnTo>
                  <a:cubicBezTo>
                    <a:pt x="59868" y="223444"/>
                    <a:pt x="59957" y="226759"/>
                    <a:pt x="59957" y="229159"/>
                  </a:cubicBezTo>
                  <a:cubicBezTo>
                    <a:pt x="60147" y="231559"/>
                    <a:pt x="60516" y="233312"/>
                    <a:pt x="60973" y="234556"/>
                  </a:cubicBezTo>
                  <a:cubicBezTo>
                    <a:pt x="61252" y="235750"/>
                    <a:pt x="62179" y="236537"/>
                    <a:pt x="63284" y="236957"/>
                  </a:cubicBezTo>
                  <a:cubicBezTo>
                    <a:pt x="64211" y="237465"/>
                    <a:pt x="65774" y="237922"/>
                    <a:pt x="67437" y="238608"/>
                  </a:cubicBezTo>
                  <a:cubicBezTo>
                    <a:pt x="68999" y="239128"/>
                    <a:pt x="70574" y="239674"/>
                    <a:pt x="72593" y="240182"/>
                  </a:cubicBezTo>
                  <a:cubicBezTo>
                    <a:pt x="74638" y="240500"/>
                    <a:pt x="77953" y="242024"/>
                    <a:pt x="83020" y="244373"/>
                  </a:cubicBezTo>
                  <a:cubicBezTo>
                    <a:pt x="85522" y="245250"/>
                    <a:pt x="86436" y="246774"/>
                    <a:pt x="85979" y="248806"/>
                  </a:cubicBezTo>
                  <a:cubicBezTo>
                    <a:pt x="85331" y="250927"/>
                    <a:pt x="83668" y="251993"/>
                    <a:pt x="80810" y="251993"/>
                  </a:cubicBezTo>
                  <a:cubicBezTo>
                    <a:pt x="67983" y="251993"/>
                    <a:pt x="55347" y="251892"/>
                    <a:pt x="42621" y="251574"/>
                  </a:cubicBezTo>
                  <a:cubicBezTo>
                    <a:pt x="29985" y="251257"/>
                    <a:pt x="17247" y="250749"/>
                    <a:pt x="4242" y="250190"/>
                  </a:cubicBezTo>
                  <a:cubicBezTo>
                    <a:pt x="1473" y="249911"/>
                    <a:pt x="368" y="248666"/>
                    <a:pt x="0" y="246355"/>
                  </a:cubicBezTo>
                  <a:cubicBezTo>
                    <a:pt x="0" y="244234"/>
                    <a:pt x="1016" y="242722"/>
                    <a:pt x="3963" y="242164"/>
                  </a:cubicBezTo>
                  <a:cubicBezTo>
                    <a:pt x="6172" y="241605"/>
                    <a:pt x="8572" y="241198"/>
                    <a:pt x="10973" y="241198"/>
                  </a:cubicBezTo>
                  <a:cubicBezTo>
                    <a:pt x="13843" y="240868"/>
                    <a:pt x="16053" y="240500"/>
                    <a:pt x="18720" y="240182"/>
                  </a:cubicBezTo>
                  <a:cubicBezTo>
                    <a:pt x="21120" y="239674"/>
                    <a:pt x="22962" y="238290"/>
                    <a:pt x="23901" y="235890"/>
                  </a:cubicBezTo>
                  <a:cubicBezTo>
                    <a:pt x="24993" y="234048"/>
                    <a:pt x="25921" y="228829"/>
                    <a:pt x="27584" y="220154"/>
                  </a:cubicBezTo>
                  <a:cubicBezTo>
                    <a:pt x="28969" y="211493"/>
                    <a:pt x="30810" y="200978"/>
                    <a:pt x="32563" y="188341"/>
                  </a:cubicBezTo>
                  <a:cubicBezTo>
                    <a:pt x="34227" y="175793"/>
                    <a:pt x="36259" y="161862"/>
                    <a:pt x="38100" y="146545"/>
                  </a:cubicBezTo>
                  <a:cubicBezTo>
                    <a:pt x="40031" y="131089"/>
                    <a:pt x="41885" y="115735"/>
                    <a:pt x="43637" y="100558"/>
                  </a:cubicBezTo>
                  <a:cubicBezTo>
                    <a:pt x="45568" y="85293"/>
                    <a:pt x="47041" y="70815"/>
                    <a:pt x="48514" y="57112"/>
                  </a:cubicBezTo>
                  <a:cubicBezTo>
                    <a:pt x="50089" y="43358"/>
                    <a:pt x="51384" y="31737"/>
                    <a:pt x="52578" y="22149"/>
                  </a:cubicBezTo>
                  <a:cubicBezTo>
                    <a:pt x="53315" y="18263"/>
                    <a:pt x="53594" y="14668"/>
                    <a:pt x="53962" y="11582"/>
                  </a:cubicBezTo>
                  <a:cubicBezTo>
                    <a:pt x="54420" y="8446"/>
                    <a:pt x="54521" y="6045"/>
                    <a:pt x="54801" y="4242"/>
                  </a:cubicBezTo>
                  <a:cubicBezTo>
                    <a:pt x="55169" y="2451"/>
                    <a:pt x="56362" y="1206"/>
                    <a:pt x="58394" y="648"/>
                  </a:cubicBezTo>
                  <a:close/>
                </a:path>
              </a:pathLst>
            </a:custGeom>
            <a:ln w="0" cap="flat">
              <a:miter lim="127000"/>
            </a:ln>
          </p:spPr>
          <p:style>
            <a:lnRef idx="0">
              <a:srgbClr val="000000">
                <a:alpha val="0"/>
              </a:srgbClr>
            </a:lnRef>
            <a:fillRef idx="1">
              <a:srgbClr val="00384A"/>
            </a:fillRef>
            <a:effectRef idx="0">
              <a:scrgbClr r="0" g="0" b="0"/>
            </a:effectRef>
            <a:fontRef idx="none"/>
          </p:style>
          <p:txBody>
            <a:bodyPr/>
            <a:lstStyle/>
            <a:p>
              <a:endParaRPr lang="es-CL"/>
            </a:p>
          </p:txBody>
        </p:sp>
        <p:sp>
          <p:nvSpPr>
            <p:cNvPr id="142" name="Shape 18">
              <a:extLst>
                <a:ext uri="{FF2B5EF4-FFF2-40B4-BE49-F238E27FC236}">
                  <a16:creationId xmlns:a16="http://schemas.microsoft.com/office/drawing/2014/main" id="{B52B8846-EE2F-D994-42E3-E96EB334B60E}"/>
                </a:ext>
              </a:extLst>
            </p:cNvPr>
            <p:cNvSpPr/>
            <p:nvPr/>
          </p:nvSpPr>
          <p:spPr>
            <a:xfrm>
              <a:off x="4031599" y="1584791"/>
              <a:ext cx="98438" cy="246583"/>
            </a:xfrm>
            <a:custGeom>
              <a:avLst/>
              <a:gdLst/>
              <a:ahLst/>
              <a:cxnLst/>
              <a:rect l="0" t="0" r="0" b="0"/>
              <a:pathLst>
                <a:path w="98438" h="246583">
                  <a:moveTo>
                    <a:pt x="4800" y="546"/>
                  </a:moveTo>
                  <a:cubicBezTo>
                    <a:pt x="12090" y="0"/>
                    <a:pt x="19088" y="0"/>
                    <a:pt x="26289" y="546"/>
                  </a:cubicBezTo>
                  <a:cubicBezTo>
                    <a:pt x="33579" y="1245"/>
                    <a:pt x="40589" y="1524"/>
                    <a:pt x="47422" y="1524"/>
                  </a:cubicBezTo>
                  <a:cubicBezTo>
                    <a:pt x="54343" y="1524"/>
                    <a:pt x="61061" y="1245"/>
                    <a:pt x="67437" y="546"/>
                  </a:cubicBezTo>
                  <a:cubicBezTo>
                    <a:pt x="74257" y="0"/>
                    <a:pt x="80912" y="0"/>
                    <a:pt x="87833" y="546"/>
                  </a:cubicBezTo>
                  <a:cubicBezTo>
                    <a:pt x="90221" y="876"/>
                    <a:pt x="91694" y="2121"/>
                    <a:pt x="91973" y="4204"/>
                  </a:cubicBezTo>
                  <a:cubicBezTo>
                    <a:pt x="92075" y="6274"/>
                    <a:pt x="90868" y="7607"/>
                    <a:pt x="88379" y="8255"/>
                  </a:cubicBezTo>
                  <a:cubicBezTo>
                    <a:pt x="82194" y="9182"/>
                    <a:pt x="77026" y="10465"/>
                    <a:pt x="72974" y="12217"/>
                  </a:cubicBezTo>
                  <a:cubicBezTo>
                    <a:pt x="68821" y="14110"/>
                    <a:pt x="66611" y="18542"/>
                    <a:pt x="66611" y="25692"/>
                  </a:cubicBezTo>
                  <a:lnTo>
                    <a:pt x="66611" y="206781"/>
                  </a:lnTo>
                  <a:cubicBezTo>
                    <a:pt x="66611" y="207975"/>
                    <a:pt x="66878" y="209741"/>
                    <a:pt x="67335" y="212128"/>
                  </a:cubicBezTo>
                  <a:cubicBezTo>
                    <a:pt x="67716" y="214528"/>
                    <a:pt x="68173" y="217069"/>
                    <a:pt x="68910" y="219786"/>
                  </a:cubicBezTo>
                  <a:cubicBezTo>
                    <a:pt x="69647" y="222415"/>
                    <a:pt x="70205" y="224904"/>
                    <a:pt x="71310" y="227393"/>
                  </a:cubicBezTo>
                  <a:cubicBezTo>
                    <a:pt x="72047" y="229794"/>
                    <a:pt x="72974" y="231458"/>
                    <a:pt x="73342" y="232283"/>
                  </a:cubicBezTo>
                  <a:cubicBezTo>
                    <a:pt x="74257" y="232651"/>
                    <a:pt x="75463" y="232982"/>
                    <a:pt x="77216" y="233210"/>
                  </a:cubicBezTo>
                  <a:cubicBezTo>
                    <a:pt x="79426" y="233490"/>
                    <a:pt x="80912" y="233617"/>
                    <a:pt x="82474" y="233617"/>
                  </a:cubicBezTo>
                  <a:cubicBezTo>
                    <a:pt x="85522" y="233617"/>
                    <a:pt x="88468" y="233896"/>
                    <a:pt x="91135" y="234315"/>
                  </a:cubicBezTo>
                  <a:cubicBezTo>
                    <a:pt x="93548" y="234785"/>
                    <a:pt x="96126" y="236017"/>
                    <a:pt x="98438" y="238100"/>
                  </a:cubicBezTo>
                  <a:lnTo>
                    <a:pt x="95021" y="245250"/>
                  </a:lnTo>
                  <a:cubicBezTo>
                    <a:pt x="89573" y="244970"/>
                    <a:pt x="84315" y="244970"/>
                    <a:pt x="78968" y="245250"/>
                  </a:cubicBezTo>
                  <a:cubicBezTo>
                    <a:pt x="73800" y="245567"/>
                    <a:pt x="68173" y="245567"/>
                    <a:pt x="62725" y="245250"/>
                  </a:cubicBezTo>
                  <a:lnTo>
                    <a:pt x="45657" y="244831"/>
                  </a:lnTo>
                  <a:cubicBezTo>
                    <a:pt x="43078" y="244831"/>
                    <a:pt x="40310" y="244970"/>
                    <a:pt x="36627" y="245250"/>
                  </a:cubicBezTo>
                  <a:cubicBezTo>
                    <a:pt x="33122" y="245567"/>
                    <a:pt x="29337" y="245936"/>
                    <a:pt x="25184" y="246215"/>
                  </a:cubicBezTo>
                  <a:cubicBezTo>
                    <a:pt x="21031" y="246494"/>
                    <a:pt x="17348" y="246583"/>
                    <a:pt x="13564" y="246304"/>
                  </a:cubicBezTo>
                  <a:cubicBezTo>
                    <a:pt x="9868" y="246215"/>
                    <a:pt x="7010" y="245669"/>
                    <a:pt x="4800" y="244831"/>
                  </a:cubicBezTo>
                  <a:cubicBezTo>
                    <a:pt x="2121" y="243954"/>
                    <a:pt x="1473" y="242075"/>
                    <a:pt x="2680" y="239205"/>
                  </a:cubicBezTo>
                  <a:cubicBezTo>
                    <a:pt x="3785" y="236385"/>
                    <a:pt x="5728" y="235242"/>
                    <a:pt x="8394" y="235941"/>
                  </a:cubicBezTo>
                  <a:cubicBezTo>
                    <a:pt x="9970" y="236436"/>
                    <a:pt x="11075" y="236525"/>
                    <a:pt x="12268" y="236068"/>
                  </a:cubicBezTo>
                  <a:cubicBezTo>
                    <a:pt x="13271" y="235661"/>
                    <a:pt x="14021" y="235382"/>
                    <a:pt x="14770" y="235382"/>
                  </a:cubicBezTo>
                  <a:cubicBezTo>
                    <a:pt x="17056" y="235382"/>
                    <a:pt x="19088" y="234455"/>
                    <a:pt x="20853" y="232524"/>
                  </a:cubicBezTo>
                  <a:cubicBezTo>
                    <a:pt x="22415" y="230581"/>
                    <a:pt x="23520" y="228130"/>
                    <a:pt x="24638" y="225235"/>
                  </a:cubicBezTo>
                  <a:cubicBezTo>
                    <a:pt x="25451" y="222098"/>
                    <a:pt x="26010" y="219189"/>
                    <a:pt x="26568" y="216141"/>
                  </a:cubicBezTo>
                  <a:cubicBezTo>
                    <a:pt x="26848" y="213195"/>
                    <a:pt x="27305" y="210515"/>
                    <a:pt x="27305" y="208064"/>
                  </a:cubicBezTo>
                  <a:lnTo>
                    <a:pt x="27305" y="25692"/>
                  </a:lnTo>
                  <a:cubicBezTo>
                    <a:pt x="27305" y="19698"/>
                    <a:pt x="24727" y="15405"/>
                    <a:pt x="19736" y="12916"/>
                  </a:cubicBezTo>
                  <a:cubicBezTo>
                    <a:pt x="14859" y="10465"/>
                    <a:pt x="9868" y="8814"/>
                    <a:pt x="4419" y="8255"/>
                  </a:cubicBezTo>
                  <a:cubicBezTo>
                    <a:pt x="1473" y="7925"/>
                    <a:pt x="0" y="6693"/>
                    <a:pt x="0" y="4432"/>
                  </a:cubicBezTo>
                  <a:cubicBezTo>
                    <a:pt x="279" y="2159"/>
                    <a:pt x="1943" y="876"/>
                    <a:pt x="4800" y="546"/>
                  </a:cubicBezTo>
                  <a:close/>
                </a:path>
              </a:pathLst>
            </a:custGeom>
            <a:ln w="0" cap="flat">
              <a:miter lim="127000"/>
            </a:ln>
          </p:spPr>
          <p:style>
            <a:lnRef idx="0">
              <a:srgbClr val="000000">
                <a:alpha val="0"/>
              </a:srgbClr>
            </a:lnRef>
            <a:fillRef idx="1">
              <a:srgbClr val="00384A"/>
            </a:fillRef>
            <a:effectRef idx="0">
              <a:scrgbClr r="0" g="0" b="0"/>
            </a:effectRef>
            <a:fontRef idx="none"/>
          </p:style>
          <p:txBody>
            <a:bodyPr/>
            <a:lstStyle/>
            <a:p>
              <a:endParaRPr lang="es-CL"/>
            </a:p>
          </p:txBody>
        </p:sp>
        <p:sp>
          <p:nvSpPr>
            <p:cNvPr id="143" name="Shape 19">
              <a:extLst>
                <a:ext uri="{FF2B5EF4-FFF2-40B4-BE49-F238E27FC236}">
                  <a16:creationId xmlns:a16="http://schemas.microsoft.com/office/drawing/2014/main" id="{325949CB-AACC-EB50-0E47-71F2574D3B02}"/>
                </a:ext>
              </a:extLst>
            </p:cNvPr>
            <p:cNvSpPr/>
            <p:nvPr/>
          </p:nvSpPr>
          <p:spPr>
            <a:xfrm>
              <a:off x="4154471" y="1578284"/>
              <a:ext cx="296507" cy="255219"/>
            </a:xfrm>
            <a:custGeom>
              <a:avLst/>
              <a:gdLst/>
              <a:ahLst/>
              <a:cxnLst/>
              <a:rect l="0" t="0" r="0" b="0"/>
              <a:pathLst>
                <a:path w="296507" h="255219">
                  <a:moveTo>
                    <a:pt x="39027" y="229"/>
                  </a:moveTo>
                  <a:cubicBezTo>
                    <a:pt x="40322" y="330"/>
                    <a:pt x="41326" y="648"/>
                    <a:pt x="41884" y="1295"/>
                  </a:cubicBezTo>
                  <a:cubicBezTo>
                    <a:pt x="76111" y="32982"/>
                    <a:pt x="110248" y="64859"/>
                    <a:pt x="144195" y="97003"/>
                  </a:cubicBezTo>
                  <a:cubicBezTo>
                    <a:pt x="177762" y="129057"/>
                    <a:pt x="211442" y="161531"/>
                    <a:pt x="244843" y="194462"/>
                  </a:cubicBezTo>
                  <a:cubicBezTo>
                    <a:pt x="245110" y="185103"/>
                    <a:pt x="245110" y="176149"/>
                    <a:pt x="244843" y="167386"/>
                  </a:cubicBezTo>
                  <a:cubicBezTo>
                    <a:pt x="244653" y="158496"/>
                    <a:pt x="244462" y="149454"/>
                    <a:pt x="244106" y="140221"/>
                  </a:cubicBezTo>
                  <a:cubicBezTo>
                    <a:pt x="243446" y="132753"/>
                    <a:pt x="242900" y="124866"/>
                    <a:pt x="242722" y="116421"/>
                  </a:cubicBezTo>
                  <a:cubicBezTo>
                    <a:pt x="242265" y="108115"/>
                    <a:pt x="242265" y="100228"/>
                    <a:pt x="242265" y="92761"/>
                  </a:cubicBezTo>
                  <a:cubicBezTo>
                    <a:pt x="242265" y="87909"/>
                    <a:pt x="242265" y="83299"/>
                    <a:pt x="242443" y="78829"/>
                  </a:cubicBezTo>
                  <a:cubicBezTo>
                    <a:pt x="242633" y="74359"/>
                    <a:pt x="242722" y="69698"/>
                    <a:pt x="242722" y="64986"/>
                  </a:cubicBezTo>
                  <a:lnTo>
                    <a:pt x="242722" y="37605"/>
                  </a:lnTo>
                  <a:cubicBezTo>
                    <a:pt x="242722" y="32842"/>
                    <a:pt x="242074" y="28969"/>
                    <a:pt x="240779" y="26200"/>
                  </a:cubicBezTo>
                  <a:cubicBezTo>
                    <a:pt x="239585" y="23381"/>
                    <a:pt x="238201" y="21222"/>
                    <a:pt x="236360" y="19926"/>
                  </a:cubicBezTo>
                  <a:cubicBezTo>
                    <a:pt x="234594" y="18593"/>
                    <a:pt x="232473" y="17666"/>
                    <a:pt x="230454" y="17208"/>
                  </a:cubicBezTo>
                  <a:cubicBezTo>
                    <a:pt x="228511" y="16739"/>
                    <a:pt x="226390" y="16421"/>
                    <a:pt x="224269" y="16104"/>
                  </a:cubicBezTo>
                  <a:cubicBezTo>
                    <a:pt x="218453" y="15494"/>
                    <a:pt x="214033" y="14110"/>
                    <a:pt x="210515" y="12090"/>
                  </a:cubicBezTo>
                  <a:cubicBezTo>
                    <a:pt x="208318" y="11214"/>
                    <a:pt x="207657" y="9868"/>
                    <a:pt x="208674" y="8026"/>
                  </a:cubicBezTo>
                  <a:cubicBezTo>
                    <a:pt x="209423" y="6223"/>
                    <a:pt x="211074" y="5397"/>
                    <a:pt x="213563" y="5397"/>
                  </a:cubicBezTo>
                  <a:lnTo>
                    <a:pt x="229705" y="4889"/>
                  </a:lnTo>
                  <a:cubicBezTo>
                    <a:pt x="240779" y="4610"/>
                    <a:pt x="251676" y="4610"/>
                    <a:pt x="262280" y="5169"/>
                  </a:cubicBezTo>
                  <a:cubicBezTo>
                    <a:pt x="273152" y="5626"/>
                    <a:pt x="283959" y="6096"/>
                    <a:pt x="294653" y="6642"/>
                  </a:cubicBezTo>
                  <a:lnTo>
                    <a:pt x="296507" y="14351"/>
                  </a:lnTo>
                  <a:cubicBezTo>
                    <a:pt x="293827" y="14580"/>
                    <a:pt x="291516" y="15088"/>
                    <a:pt x="289763" y="15685"/>
                  </a:cubicBezTo>
                  <a:lnTo>
                    <a:pt x="290233" y="15685"/>
                  </a:lnTo>
                  <a:cubicBezTo>
                    <a:pt x="286639" y="16510"/>
                    <a:pt x="283019" y="17767"/>
                    <a:pt x="279336" y="19240"/>
                  </a:cubicBezTo>
                  <a:cubicBezTo>
                    <a:pt x="275742" y="20803"/>
                    <a:pt x="274079" y="23152"/>
                    <a:pt x="274079" y="26378"/>
                  </a:cubicBezTo>
                  <a:lnTo>
                    <a:pt x="274079" y="54661"/>
                  </a:lnTo>
                  <a:cubicBezTo>
                    <a:pt x="274079" y="63563"/>
                    <a:pt x="274167" y="72695"/>
                    <a:pt x="274460" y="81966"/>
                  </a:cubicBezTo>
                  <a:cubicBezTo>
                    <a:pt x="274460" y="90589"/>
                    <a:pt x="274460" y="100140"/>
                    <a:pt x="274638" y="110427"/>
                  </a:cubicBezTo>
                  <a:cubicBezTo>
                    <a:pt x="274828" y="120713"/>
                    <a:pt x="275006" y="130124"/>
                    <a:pt x="275006" y="138468"/>
                  </a:cubicBezTo>
                  <a:cubicBezTo>
                    <a:pt x="275006" y="157518"/>
                    <a:pt x="274638" y="176428"/>
                    <a:pt x="274079" y="195110"/>
                  </a:cubicBezTo>
                  <a:cubicBezTo>
                    <a:pt x="273355" y="213741"/>
                    <a:pt x="272428" y="232575"/>
                    <a:pt x="270484" y="251346"/>
                  </a:cubicBezTo>
                  <a:cubicBezTo>
                    <a:pt x="270116" y="253136"/>
                    <a:pt x="269202" y="254254"/>
                    <a:pt x="267449" y="254711"/>
                  </a:cubicBezTo>
                  <a:cubicBezTo>
                    <a:pt x="265506" y="255219"/>
                    <a:pt x="263665" y="254991"/>
                    <a:pt x="262001" y="254013"/>
                  </a:cubicBezTo>
                  <a:cubicBezTo>
                    <a:pt x="228511" y="228930"/>
                    <a:pt x="196774" y="202171"/>
                    <a:pt x="167157" y="173571"/>
                  </a:cubicBezTo>
                  <a:cubicBezTo>
                    <a:pt x="137464" y="145110"/>
                    <a:pt x="108217" y="116370"/>
                    <a:pt x="79527" y="87363"/>
                  </a:cubicBezTo>
                  <a:lnTo>
                    <a:pt x="79984" y="87363"/>
                  </a:lnTo>
                  <a:lnTo>
                    <a:pt x="56743" y="64529"/>
                  </a:lnTo>
                  <a:cubicBezTo>
                    <a:pt x="56375" y="67208"/>
                    <a:pt x="56185" y="69926"/>
                    <a:pt x="56185" y="72555"/>
                  </a:cubicBezTo>
                  <a:lnTo>
                    <a:pt x="56185" y="81039"/>
                  </a:lnTo>
                  <a:cubicBezTo>
                    <a:pt x="56185" y="92431"/>
                    <a:pt x="56375" y="103556"/>
                    <a:pt x="56921" y="114668"/>
                  </a:cubicBezTo>
                  <a:cubicBezTo>
                    <a:pt x="57290" y="125781"/>
                    <a:pt x="57937" y="136906"/>
                    <a:pt x="58407" y="148298"/>
                  </a:cubicBezTo>
                  <a:cubicBezTo>
                    <a:pt x="59042" y="159321"/>
                    <a:pt x="59601" y="170396"/>
                    <a:pt x="59779" y="181458"/>
                  </a:cubicBezTo>
                  <a:cubicBezTo>
                    <a:pt x="60236" y="192481"/>
                    <a:pt x="60337" y="203733"/>
                    <a:pt x="60337" y="214986"/>
                  </a:cubicBezTo>
                  <a:cubicBezTo>
                    <a:pt x="60337" y="220205"/>
                    <a:pt x="60883" y="224307"/>
                    <a:pt x="61633" y="227355"/>
                  </a:cubicBezTo>
                  <a:cubicBezTo>
                    <a:pt x="62649" y="230492"/>
                    <a:pt x="63754" y="232893"/>
                    <a:pt x="65418" y="234315"/>
                  </a:cubicBezTo>
                  <a:cubicBezTo>
                    <a:pt x="67081" y="235801"/>
                    <a:pt x="68910" y="236906"/>
                    <a:pt x="70942" y="237452"/>
                  </a:cubicBezTo>
                  <a:cubicBezTo>
                    <a:pt x="72796" y="238011"/>
                    <a:pt x="74726" y="238468"/>
                    <a:pt x="76936" y="238785"/>
                  </a:cubicBezTo>
                  <a:cubicBezTo>
                    <a:pt x="79527" y="239484"/>
                    <a:pt x="82296" y="239852"/>
                    <a:pt x="85344" y="240411"/>
                  </a:cubicBezTo>
                  <a:cubicBezTo>
                    <a:pt x="88379" y="240830"/>
                    <a:pt x="91148" y="242075"/>
                    <a:pt x="93828" y="244195"/>
                  </a:cubicBezTo>
                  <a:cubicBezTo>
                    <a:pt x="96215" y="245428"/>
                    <a:pt x="97053" y="246863"/>
                    <a:pt x="96215" y="248666"/>
                  </a:cubicBezTo>
                  <a:cubicBezTo>
                    <a:pt x="95199" y="250469"/>
                    <a:pt x="93370" y="251346"/>
                    <a:pt x="90589" y="251346"/>
                  </a:cubicBezTo>
                  <a:cubicBezTo>
                    <a:pt x="85522" y="251117"/>
                    <a:pt x="80442" y="250927"/>
                    <a:pt x="74917" y="251155"/>
                  </a:cubicBezTo>
                  <a:cubicBezTo>
                    <a:pt x="69748" y="251244"/>
                    <a:pt x="64490" y="251346"/>
                    <a:pt x="59423" y="251346"/>
                  </a:cubicBezTo>
                  <a:lnTo>
                    <a:pt x="43548" y="251346"/>
                  </a:lnTo>
                  <a:cubicBezTo>
                    <a:pt x="36728" y="251346"/>
                    <a:pt x="29985" y="251244"/>
                    <a:pt x="23241" y="250927"/>
                  </a:cubicBezTo>
                  <a:cubicBezTo>
                    <a:pt x="16611" y="250609"/>
                    <a:pt x="10147" y="249682"/>
                    <a:pt x="3784" y="248158"/>
                  </a:cubicBezTo>
                  <a:cubicBezTo>
                    <a:pt x="1206" y="247510"/>
                    <a:pt x="0" y="246126"/>
                    <a:pt x="558" y="243726"/>
                  </a:cubicBezTo>
                  <a:cubicBezTo>
                    <a:pt x="939" y="241376"/>
                    <a:pt x="2502" y="240132"/>
                    <a:pt x="5181" y="240132"/>
                  </a:cubicBezTo>
                  <a:lnTo>
                    <a:pt x="10515" y="240132"/>
                  </a:lnTo>
                  <a:cubicBezTo>
                    <a:pt x="15697" y="240779"/>
                    <a:pt x="20117" y="239522"/>
                    <a:pt x="23533" y="236309"/>
                  </a:cubicBezTo>
                  <a:cubicBezTo>
                    <a:pt x="27216" y="233159"/>
                    <a:pt x="28880" y="228600"/>
                    <a:pt x="28880" y="222644"/>
                  </a:cubicBezTo>
                  <a:lnTo>
                    <a:pt x="28880" y="11214"/>
                  </a:lnTo>
                  <a:cubicBezTo>
                    <a:pt x="28880" y="8725"/>
                    <a:pt x="29527" y="6782"/>
                    <a:pt x="31178" y="5169"/>
                  </a:cubicBezTo>
                  <a:cubicBezTo>
                    <a:pt x="32575" y="3505"/>
                    <a:pt x="34137" y="1981"/>
                    <a:pt x="35611" y="978"/>
                  </a:cubicBezTo>
                  <a:cubicBezTo>
                    <a:pt x="36436" y="279"/>
                    <a:pt x="37554" y="0"/>
                    <a:pt x="39027" y="229"/>
                  </a:cubicBezTo>
                  <a:close/>
                </a:path>
              </a:pathLst>
            </a:custGeom>
            <a:ln w="0" cap="flat">
              <a:miter lim="127000"/>
            </a:ln>
          </p:spPr>
          <p:style>
            <a:lnRef idx="0">
              <a:srgbClr val="000000">
                <a:alpha val="0"/>
              </a:srgbClr>
            </a:lnRef>
            <a:fillRef idx="1">
              <a:srgbClr val="00384A"/>
            </a:fillRef>
            <a:effectRef idx="0">
              <a:scrgbClr r="0" g="0" b="0"/>
            </a:effectRef>
            <a:fontRef idx="none"/>
          </p:style>
          <p:txBody>
            <a:bodyPr/>
            <a:lstStyle/>
            <a:p>
              <a:endParaRPr lang="es-CL"/>
            </a:p>
          </p:txBody>
        </p:sp>
        <p:sp>
          <p:nvSpPr>
            <p:cNvPr id="144" name="Shape 20">
              <a:extLst>
                <a:ext uri="{FF2B5EF4-FFF2-40B4-BE49-F238E27FC236}">
                  <a16:creationId xmlns:a16="http://schemas.microsoft.com/office/drawing/2014/main" id="{B46970AF-5565-DFEA-57A8-05C9EE7B2F90}"/>
                </a:ext>
              </a:extLst>
            </p:cNvPr>
            <p:cNvSpPr/>
            <p:nvPr/>
          </p:nvSpPr>
          <p:spPr>
            <a:xfrm>
              <a:off x="4476904" y="1576460"/>
              <a:ext cx="145790" cy="257646"/>
            </a:xfrm>
            <a:custGeom>
              <a:avLst/>
              <a:gdLst/>
              <a:ahLst/>
              <a:cxnLst/>
              <a:rect l="0" t="0" r="0" b="0"/>
              <a:pathLst>
                <a:path w="145790" h="257646">
                  <a:moveTo>
                    <a:pt x="145790" y="0"/>
                  </a:moveTo>
                  <a:lnTo>
                    <a:pt x="145790" y="19782"/>
                  </a:lnTo>
                  <a:lnTo>
                    <a:pt x="143535" y="19305"/>
                  </a:lnTo>
                  <a:cubicBezTo>
                    <a:pt x="128600" y="19305"/>
                    <a:pt x="114656" y="21667"/>
                    <a:pt x="101841" y="26455"/>
                  </a:cubicBezTo>
                  <a:cubicBezTo>
                    <a:pt x="89192" y="31256"/>
                    <a:pt x="78321" y="37987"/>
                    <a:pt x="69177" y="46801"/>
                  </a:cubicBezTo>
                  <a:cubicBezTo>
                    <a:pt x="60147" y="55653"/>
                    <a:pt x="53035" y="66219"/>
                    <a:pt x="47866" y="78716"/>
                  </a:cubicBezTo>
                  <a:cubicBezTo>
                    <a:pt x="42977" y="91035"/>
                    <a:pt x="40297" y="104967"/>
                    <a:pt x="40297" y="120550"/>
                  </a:cubicBezTo>
                  <a:cubicBezTo>
                    <a:pt x="40297" y="136425"/>
                    <a:pt x="42977" y="151449"/>
                    <a:pt x="48324" y="165800"/>
                  </a:cubicBezTo>
                  <a:cubicBezTo>
                    <a:pt x="53861" y="180151"/>
                    <a:pt x="61341" y="192736"/>
                    <a:pt x="70942" y="203620"/>
                  </a:cubicBezTo>
                  <a:cubicBezTo>
                    <a:pt x="80709" y="214606"/>
                    <a:pt x="92240" y="223229"/>
                    <a:pt x="105715" y="229592"/>
                  </a:cubicBezTo>
                  <a:cubicBezTo>
                    <a:pt x="112402" y="232868"/>
                    <a:pt x="119479" y="235291"/>
                    <a:pt x="126949" y="236894"/>
                  </a:cubicBezTo>
                  <a:lnTo>
                    <a:pt x="145790" y="238801"/>
                  </a:lnTo>
                  <a:lnTo>
                    <a:pt x="145790" y="257098"/>
                  </a:lnTo>
                  <a:lnTo>
                    <a:pt x="141961" y="257646"/>
                  </a:lnTo>
                  <a:cubicBezTo>
                    <a:pt x="124066" y="257646"/>
                    <a:pt x="106540" y="254268"/>
                    <a:pt x="89472" y="247537"/>
                  </a:cubicBezTo>
                  <a:cubicBezTo>
                    <a:pt x="72225" y="240844"/>
                    <a:pt x="57188" y="231675"/>
                    <a:pt x="43993" y="220041"/>
                  </a:cubicBezTo>
                  <a:cubicBezTo>
                    <a:pt x="30798" y="208421"/>
                    <a:pt x="20104" y="194578"/>
                    <a:pt x="11989" y="178627"/>
                  </a:cubicBezTo>
                  <a:cubicBezTo>
                    <a:pt x="4051" y="162625"/>
                    <a:pt x="0" y="145276"/>
                    <a:pt x="0" y="126823"/>
                  </a:cubicBezTo>
                  <a:cubicBezTo>
                    <a:pt x="0" y="106529"/>
                    <a:pt x="4318" y="88495"/>
                    <a:pt x="13272" y="72582"/>
                  </a:cubicBezTo>
                  <a:cubicBezTo>
                    <a:pt x="21946" y="56859"/>
                    <a:pt x="33668" y="43384"/>
                    <a:pt x="47778" y="32500"/>
                  </a:cubicBezTo>
                  <a:cubicBezTo>
                    <a:pt x="61798" y="21566"/>
                    <a:pt x="78042" y="13260"/>
                    <a:pt x="96114" y="7545"/>
                  </a:cubicBezTo>
                  <a:lnTo>
                    <a:pt x="145790" y="0"/>
                  </a:lnTo>
                  <a:close/>
                </a:path>
              </a:pathLst>
            </a:custGeom>
            <a:ln w="0" cap="flat">
              <a:miter lim="127000"/>
            </a:ln>
          </p:spPr>
          <p:style>
            <a:lnRef idx="0">
              <a:srgbClr val="000000">
                <a:alpha val="0"/>
              </a:srgbClr>
            </a:lnRef>
            <a:fillRef idx="1">
              <a:srgbClr val="00384A"/>
            </a:fillRef>
            <a:effectRef idx="0">
              <a:scrgbClr r="0" g="0" b="0"/>
            </a:effectRef>
            <a:fontRef idx="none"/>
          </p:style>
          <p:txBody>
            <a:bodyPr/>
            <a:lstStyle/>
            <a:p>
              <a:endParaRPr lang="es-CL"/>
            </a:p>
          </p:txBody>
        </p:sp>
        <p:sp>
          <p:nvSpPr>
            <p:cNvPr id="145" name="Shape 21">
              <a:extLst>
                <a:ext uri="{FF2B5EF4-FFF2-40B4-BE49-F238E27FC236}">
                  <a16:creationId xmlns:a16="http://schemas.microsoft.com/office/drawing/2014/main" id="{E8CA6612-7253-DC0F-A734-DBC62C38377C}"/>
                </a:ext>
              </a:extLst>
            </p:cNvPr>
            <p:cNvSpPr/>
            <p:nvPr/>
          </p:nvSpPr>
          <p:spPr>
            <a:xfrm>
              <a:off x="4622693" y="1575610"/>
              <a:ext cx="145434" cy="257948"/>
            </a:xfrm>
            <a:custGeom>
              <a:avLst/>
              <a:gdLst/>
              <a:ahLst/>
              <a:cxnLst/>
              <a:rect l="0" t="0" r="0" b="0"/>
              <a:pathLst>
                <a:path w="145434" h="257948">
                  <a:moveTo>
                    <a:pt x="5595" y="0"/>
                  </a:moveTo>
                  <a:cubicBezTo>
                    <a:pt x="24213" y="0"/>
                    <a:pt x="41840" y="3683"/>
                    <a:pt x="58719" y="11113"/>
                  </a:cubicBezTo>
                  <a:cubicBezTo>
                    <a:pt x="75788" y="18631"/>
                    <a:pt x="90456" y="28651"/>
                    <a:pt x="103372" y="41237"/>
                  </a:cubicBezTo>
                  <a:cubicBezTo>
                    <a:pt x="116186" y="53683"/>
                    <a:pt x="126435" y="68453"/>
                    <a:pt x="134182" y="85052"/>
                  </a:cubicBezTo>
                  <a:cubicBezTo>
                    <a:pt x="141751" y="101892"/>
                    <a:pt x="145434" y="119418"/>
                    <a:pt x="145434" y="137922"/>
                  </a:cubicBezTo>
                  <a:cubicBezTo>
                    <a:pt x="145434" y="157658"/>
                    <a:pt x="141091" y="175184"/>
                    <a:pt x="132150" y="190170"/>
                  </a:cubicBezTo>
                  <a:cubicBezTo>
                    <a:pt x="123298" y="205207"/>
                    <a:pt x="111766" y="217894"/>
                    <a:pt x="97936" y="228003"/>
                  </a:cubicBezTo>
                  <a:cubicBezTo>
                    <a:pt x="83433" y="238239"/>
                    <a:pt x="67571" y="245847"/>
                    <a:pt x="49676" y="250838"/>
                  </a:cubicBezTo>
                  <a:lnTo>
                    <a:pt x="0" y="257948"/>
                  </a:lnTo>
                  <a:lnTo>
                    <a:pt x="0" y="239650"/>
                  </a:lnTo>
                  <a:lnTo>
                    <a:pt x="4756" y="240132"/>
                  </a:lnTo>
                  <a:cubicBezTo>
                    <a:pt x="20060" y="240132"/>
                    <a:pt x="33814" y="237731"/>
                    <a:pt x="46184" y="232740"/>
                  </a:cubicBezTo>
                  <a:cubicBezTo>
                    <a:pt x="58719" y="227774"/>
                    <a:pt x="69234" y="220891"/>
                    <a:pt x="77908" y="211671"/>
                  </a:cubicBezTo>
                  <a:cubicBezTo>
                    <a:pt x="86951" y="202578"/>
                    <a:pt x="93593" y="191694"/>
                    <a:pt x="98292" y="178918"/>
                  </a:cubicBezTo>
                  <a:cubicBezTo>
                    <a:pt x="103181" y="166281"/>
                    <a:pt x="105493" y="152298"/>
                    <a:pt x="105493" y="137046"/>
                  </a:cubicBezTo>
                  <a:cubicBezTo>
                    <a:pt x="105493" y="121577"/>
                    <a:pt x="103003" y="106693"/>
                    <a:pt x="97936" y="92431"/>
                  </a:cubicBezTo>
                  <a:cubicBezTo>
                    <a:pt x="92386" y="78321"/>
                    <a:pt x="85198" y="65773"/>
                    <a:pt x="75788" y="55029"/>
                  </a:cubicBezTo>
                  <a:cubicBezTo>
                    <a:pt x="66288" y="44323"/>
                    <a:pt x="55036" y="35839"/>
                    <a:pt x="41739" y="29464"/>
                  </a:cubicBezTo>
                  <a:lnTo>
                    <a:pt x="0" y="20632"/>
                  </a:lnTo>
                  <a:lnTo>
                    <a:pt x="0" y="850"/>
                  </a:lnTo>
                  <a:lnTo>
                    <a:pt x="5595" y="0"/>
                  </a:lnTo>
                  <a:close/>
                </a:path>
              </a:pathLst>
            </a:custGeom>
            <a:ln w="0" cap="flat">
              <a:miter lim="127000"/>
            </a:ln>
          </p:spPr>
          <p:style>
            <a:lnRef idx="0">
              <a:srgbClr val="000000">
                <a:alpha val="0"/>
              </a:srgbClr>
            </a:lnRef>
            <a:fillRef idx="1">
              <a:srgbClr val="00384A"/>
            </a:fillRef>
            <a:effectRef idx="0">
              <a:scrgbClr r="0" g="0" b="0"/>
            </a:effectRef>
            <a:fontRef idx="none"/>
          </p:style>
          <p:txBody>
            <a:bodyPr/>
            <a:lstStyle/>
            <a:p>
              <a:endParaRPr lang="es-CL"/>
            </a:p>
          </p:txBody>
        </p:sp>
        <p:sp>
          <p:nvSpPr>
            <p:cNvPr id="146" name="Shape 22">
              <a:extLst>
                <a:ext uri="{FF2B5EF4-FFF2-40B4-BE49-F238E27FC236}">
                  <a16:creationId xmlns:a16="http://schemas.microsoft.com/office/drawing/2014/main" id="{FA6C755A-2440-45A4-E224-C012780F0CB5}"/>
                </a:ext>
              </a:extLst>
            </p:cNvPr>
            <p:cNvSpPr/>
            <p:nvPr/>
          </p:nvSpPr>
          <p:spPr>
            <a:xfrm>
              <a:off x="3230395" y="1961455"/>
              <a:ext cx="266891" cy="246443"/>
            </a:xfrm>
            <a:custGeom>
              <a:avLst/>
              <a:gdLst/>
              <a:ahLst/>
              <a:cxnLst/>
              <a:rect l="0" t="0" r="0" b="0"/>
              <a:pathLst>
                <a:path w="266891" h="246443">
                  <a:moveTo>
                    <a:pt x="79616" y="0"/>
                  </a:moveTo>
                  <a:cubicBezTo>
                    <a:pt x="82017" y="0"/>
                    <a:pt x="83668" y="737"/>
                    <a:pt x="84595" y="2210"/>
                  </a:cubicBezTo>
                  <a:cubicBezTo>
                    <a:pt x="85433" y="3734"/>
                    <a:pt x="85052" y="5156"/>
                    <a:pt x="83033" y="6731"/>
                  </a:cubicBezTo>
                  <a:cubicBezTo>
                    <a:pt x="82753" y="7010"/>
                    <a:pt x="81369" y="7696"/>
                    <a:pt x="79616" y="8903"/>
                  </a:cubicBezTo>
                  <a:cubicBezTo>
                    <a:pt x="78689" y="9538"/>
                    <a:pt x="77864" y="10287"/>
                    <a:pt x="76746" y="11201"/>
                  </a:cubicBezTo>
                  <a:cubicBezTo>
                    <a:pt x="75743" y="12027"/>
                    <a:pt x="75095" y="13195"/>
                    <a:pt x="75095" y="14338"/>
                  </a:cubicBezTo>
                  <a:cubicBezTo>
                    <a:pt x="75095" y="16091"/>
                    <a:pt x="77216" y="20853"/>
                    <a:pt x="81737" y="28461"/>
                  </a:cubicBezTo>
                  <a:cubicBezTo>
                    <a:pt x="85890" y="36017"/>
                    <a:pt x="91414" y="44780"/>
                    <a:pt x="97599" y="54610"/>
                  </a:cubicBezTo>
                  <a:cubicBezTo>
                    <a:pt x="103873" y="64427"/>
                    <a:pt x="110516" y="74587"/>
                    <a:pt x="117526" y="84912"/>
                  </a:cubicBezTo>
                  <a:cubicBezTo>
                    <a:pt x="124638" y="95250"/>
                    <a:pt x="130810" y="103962"/>
                    <a:pt x="135979" y="111112"/>
                  </a:cubicBezTo>
                  <a:lnTo>
                    <a:pt x="139763" y="116053"/>
                  </a:lnTo>
                  <a:cubicBezTo>
                    <a:pt x="142532" y="110922"/>
                    <a:pt x="145567" y="105626"/>
                    <a:pt x="148895" y="100139"/>
                  </a:cubicBezTo>
                  <a:cubicBezTo>
                    <a:pt x="152311" y="94602"/>
                    <a:pt x="155816" y="89433"/>
                    <a:pt x="159410" y="84645"/>
                  </a:cubicBezTo>
                  <a:cubicBezTo>
                    <a:pt x="161354" y="81636"/>
                    <a:pt x="164109" y="77762"/>
                    <a:pt x="168453" y="73050"/>
                  </a:cubicBezTo>
                  <a:cubicBezTo>
                    <a:pt x="171691" y="68580"/>
                    <a:pt x="175374" y="63652"/>
                    <a:pt x="179057" y="58483"/>
                  </a:cubicBezTo>
                  <a:cubicBezTo>
                    <a:pt x="183032" y="53226"/>
                    <a:pt x="186716" y="48019"/>
                    <a:pt x="190132" y="42850"/>
                  </a:cubicBezTo>
                  <a:cubicBezTo>
                    <a:pt x="193548" y="37490"/>
                    <a:pt x="196317" y="32741"/>
                    <a:pt x="198806" y="28461"/>
                  </a:cubicBezTo>
                  <a:cubicBezTo>
                    <a:pt x="200825" y="24117"/>
                    <a:pt x="201943" y="20752"/>
                    <a:pt x="201943" y="18313"/>
                  </a:cubicBezTo>
                  <a:cubicBezTo>
                    <a:pt x="201943" y="16002"/>
                    <a:pt x="201384" y="14021"/>
                    <a:pt x="199733" y="12497"/>
                  </a:cubicBezTo>
                  <a:cubicBezTo>
                    <a:pt x="198158" y="11024"/>
                    <a:pt x="196494" y="9817"/>
                    <a:pt x="194374" y="8903"/>
                  </a:cubicBezTo>
                  <a:cubicBezTo>
                    <a:pt x="192075" y="8293"/>
                    <a:pt x="190970" y="7048"/>
                    <a:pt x="191148" y="5118"/>
                  </a:cubicBezTo>
                  <a:cubicBezTo>
                    <a:pt x="191516" y="3175"/>
                    <a:pt x="192989" y="2121"/>
                    <a:pt x="195567" y="1753"/>
                  </a:cubicBezTo>
                  <a:cubicBezTo>
                    <a:pt x="201752" y="1244"/>
                    <a:pt x="207378" y="914"/>
                    <a:pt x="212827" y="914"/>
                  </a:cubicBezTo>
                  <a:lnTo>
                    <a:pt x="229794" y="914"/>
                  </a:lnTo>
                  <a:cubicBezTo>
                    <a:pt x="235610" y="914"/>
                    <a:pt x="241795" y="965"/>
                    <a:pt x="247790" y="1054"/>
                  </a:cubicBezTo>
                  <a:cubicBezTo>
                    <a:pt x="253594" y="1244"/>
                    <a:pt x="259601" y="1422"/>
                    <a:pt x="265684" y="1753"/>
                  </a:cubicBezTo>
                  <a:lnTo>
                    <a:pt x="266891" y="9449"/>
                  </a:lnTo>
                  <a:cubicBezTo>
                    <a:pt x="261899" y="10871"/>
                    <a:pt x="255816" y="14529"/>
                    <a:pt x="248437" y="20383"/>
                  </a:cubicBezTo>
                  <a:cubicBezTo>
                    <a:pt x="241046" y="26149"/>
                    <a:pt x="233401" y="33388"/>
                    <a:pt x="225095" y="41834"/>
                  </a:cubicBezTo>
                  <a:cubicBezTo>
                    <a:pt x="216700" y="50368"/>
                    <a:pt x="208674" y="59537"/>
                    <a:pt x="200368" y="69456"/>
                  </a:cubicBezTo>
                  <a:cubicBezTo>
                    <a:pt x="192252" y="79286"/>
                    <a:pt x="184874" y="89014"/>
                    <a:pt x="178232" y="98565"/>
                  </a:cubicBezTo>
                  <a:cubicBezTo>
                    <a:pt x="171691" y="108115"/>
                    <a:pt x="166611" y="116967"/>
                    <a:pt x="162446" y="125184"/>
                  </a:cubicBezTo>
                  <a:cubicBezTo>
                    <a:pt x="158305" y="133439"/>
                    <a:pt x="156274" y="140170"/>
                    <a:pt x="156274" y="145199"/>
                  </a:cubicBezTo>
                  <a:lnTo>
                    <a:pt x="156274" y="216421"/>
                  </a:lnTo>
                  <a:cubicBezTo>
                    <a:pt x="156274" y="225095"/>
                    <a:pt x="159233" y="230721"/>
                    <a:pt x="165405" y="233248"/>
                  </a:cubicBezTo>
                  <a:cubicBezTo>
                    <a:pt x="171488" y="235750"/>
                    <a:pt x="178409" y="236893"/>
                    <a:pt x="185890" y="236614"/>
                  </a:cubicBezTo>
                  <a:cubicBezTo>
                    <a:pt x="188925" y="236614"/>
                    <a:pt x="190411" y="237769"/>
                    <a:pt x="190779" y="240309"/>
                  </a:cubicBezTo>
                  <a:cubicBezTo>
                    <a:pt x="191148" y="242938"/>
                    <a:pt x="189852" y="244373"/>
                    <a:pt x="186716" y="244691"/>
                  </a:cubicBezTo>
                  <a:cubicBezTo>
                    <a:pt x="178054" y="245250"/>
                    <a:pt x="169469" y="245656"/>
                    <a:pt x="161074" y="246024"/>
                  </a:cubicBezTo>
                  <a:cubicBezTo>
                    <a:pt x="152489" y="246266"/>
                    <a:pt x="143815" y="246443"/>
                    <a:pt x="135153" y="246443"/>
                  </a:cubicBezTo>
                  <a:cubicBezTo>
                    <a:pt x="128232" y="246443"/>
                    <a:pt x="121590" y="246266"/>
                    <a:pt x="114770" y="246024"/>
                  </a:cubicBezTo>
                  <a:cubicBezTo>
                    <a:pt x="107747" y="245656"/>
                    <a:pt x="101016" y="244780"/>
                    <a:pt x="94463" y="243218"/>
                  </a:cubicBezTo>
                  <a:lnTo>
                    <a:pt x="97599" y="235648"/>
                  </a:lnTo>
                  <a:cubicBezTo>
                    <a:pt x="98527" y="235979"/>
                    <a:pt x="99911" y="236157"/>
                    <a:pt x="102489" y="236157"/>
                  </a:cubicBezTo>
                  <a:cubicBezTo>
                    <a:pt x="107112" y="236157"/>
                    <a:pt x="110249" y="234086"/>
                    <a:pt x="112179" y="229883"/>
                  </a:cubicBezTo>
                  <a:cubicBezTo>
                    <a:pt x="114211" y="225692"/>
                    <a:pt x="115037" y="221209"/>
                    <a:pt x="115037" y="216421"/>
                  </a:cubicBezTo>
                  <a:lnTo>
                    <a:pt x="115037" y="149669"/>
                  </a:lnTo>
                  <a:cubicBezTo>
                    <a:pt x="115037" y="145529"/>
                    <a:pt x="113005" y="139344"/>
                    <a:pt x="108585" y="131039"/>
                  </a:cubicBezTo>
                  <a:cubicBezTo>
                    <a:pt x="104343" y="122873"/>
                    <a:pt x="98615" y="113601"/>
                    <a:pt x="91885" y="103505"/>
                  </a:cubicBezTo>
                  <a:cubicBezTo>
                    <a:pt x="84874" y="93358"/>
                    <a:pt x="77127" y="82880"/>
                    <a:pt x="68542" y="72085"/>
                  </a:cubicBezTo>
                  <a:cubicBezTo>
                    <a:pt x="60147" y="61430"/>
                    <a:pt x="51841" y="51524"/>
                    <a:pt x="43548" y="42570"/>
                  </a:cubicBezTo>
                  <a:cubicBezTo>
                    <a:pt x="35331" y="33617"/>
                    <a:pt x="27864" y="26060"/>
                    <a:pt x="20663" y="19914"/>
                  </a:cubicBezTo>
                  <a:cubicBezTo>
                    <a:pt x="13284" y="13792"/>
                    <a:pt x="7849" y="10287"/>
                    <a:pt x="3962" y="9449"/>
                  </a:cubicBezTo>
                  <a:cubicBezTo>
                    <a:pt x="1295" y="8801"/>
                    <a:pt x="0" y="7468"/>
                    <a:pt x="470" y="5385"/>
                  </a:cubicBezTo>
                  <a:cubicBezTo>
                    <a:pt x="546" y="3264"/>
                    <a:pt x="2032" y="2121"/>
                    <a:pt x="4889" y="1753"/>
                  </a:cubicBezTo>
                  <a:cubicBezTo>
                    <a:pt x="17348" y="1244"/>
                    <a:pt x="29794" y="737"/>
                    <a:pt x="42164" y="406"/>
                  </a:cubicBezTo>
                  <a:cubicBezTo>
                    <a:pt x="54712" y="89"/>
                    <a:pt x="67158" y="0"/>
                    <a:pt x="79616" y="0"/>
                  </a:cubicBezTo>
                  <a:close/>
                </a:path>
              </a:pathLst>
            </a:custGeom>
            <a:ln w="0" cap="flat">
              <a:miter lim="127000"/>
            </a:ln>
          </p:spPr>
          <p:style>
            <a:lnRef idx="0">
              <a:srgbClr val="000000">
                <a:alpha val="0"/>
              </a:srgbClr>
            </a:lnRef>
            <a:fillRef idx="1">
              <a:srgbClr val="00384A"/>
            </a:fillRef>
            <a:effectRef idx="0">
              <a:scrgbClr r="0" g="0" b="0"/>
            </a:effectRef>
            <a:fontRef idx="none"/>
          </p:style>
          <p:txBody>
            <a:bodyPr/>
            <a:lstStyle/>
            <a:p>
              <a:endParaRPr lang="es-CL"/>
            </a:p>
          </p:txBody>
        </p:sp>
        <p:sp>
          <p:nvSpPr>
            <p:cNvPr id="147" name="Shape 23">
              <a:extLst>
                <a:ext uri="{FF2B5EF4-FFF2-40B4-BE49-F238E27FC236}">
                  <a16:creationId xmlns:a16="http://schemas.microsoft.com/office/drawing/2014/main" id="{5320C7F6-C09B-7539-0190-64E56E03C713}"/>
                </a:ext>
              </a:extLst>
            </p:cNvPr>
            <p:cNvSpPr/>
            <p:nvPr/>
          </p:nvSpPr>
          <p:spPr>
            <a:xfrm>
              <a:off x="3633161" y="1898774"/>
              <a:ext cx="350101" cy="339661"/>
            </a:xfrm>
            <a:custGeom>
              <a:avLst/>
              <a:gdLst/>
              <a:ahLst/>
              <a:cxnLst/>
              <a:rect l="0" t="0" r="0" b="0"/>
              <a:pathLst>
                <a:path w="350101" h="339661">
                  <a:moveTo>
                    <a:pt x="6363" y="0"/>
                  </a:moveTo>
                  <a:cubicBezTo>
                    <a:pt x="12268" y="127"/>
                    <a:pt x="18085" y="356"/>
                    <a:pt x="24181" y="127"/>
                  </a:cubicBezTo>
                  <a:cubicBezTo>
                    <a:pt x="30087" y="38"/>
                    <a:pt x="36259" y="0"/>
                    <a:pt x="42532" y="0"/>
                  </a:cubicBezTo>
                  <a:lnTo>
                    <a:pt x="118173" y="0"/>
                  </a:lnTo>
                  <a:cubicBezTo>
                    <a:pt x="121222" y="0"/>
                    <a:pt x="122695" y="1283"/>
                    <a:pt x="122327" y="4013"/>
                  </a:cubicBezTo>
                  <a:cubicBezTo>
                    <a:pt x="122047" y="6680"/>
                    <a:pt x="120396" y="8014"/>
                    <a:pt x="117348" y="8014"/>
                  </a:cubicBezTo>
                  <a:lnTo>
                    <a:pt x="109144" y="9360"/>
                  </a:lnTo>
                  <a:cubicBezTo>
                    <a:pt x="106833" y="9360"/>
                    <a:pt x="104623" y="9957"/>
                    <a:pt x="103505" y="11113"/>
                  </a:cubicBezTo>
                  <a:cubicBezTo>
                    <a:pt x="102502" y="12306"/>
                    <a:pt x="100736" y="14110"/>
                    <a:pt x="98527" y="16548"/>
                  </a:cubicBezTo>
                  <a:cubicBezTo>
                    <a:pt x="106274" y="49073"/>
                    <a:pt x="115964" y="80442"/>
                    <a:pt x="127775" y="110604"/>
                  </a:cubicBezTo>
                  <a:cubicBezTo>
                    <a:pt x="139306" y="140818"/>
                    <a:pt x="151206" y="170891"/>
                    <a:pt x="163004" y="201104"/>
                  </a:cubicBezTo>
                  <a:cubicBezTo>
                    <a:pt x="165507" y="207150"/>
                    <a:pt x="167716" y="212535"/>
                    <a:pt x="169570" y="217525"/>
                  </a:cubicBezTo>
                  <a:cubicBezTo>
                    <a:pt x="171590" y="222313"/>
                    <a:pt x="173343" y="227076"/>
                    <a:pt x="175006" y="231585"/>
                  </a:cubicBezTo>
                  <a:cubicBezTo>
                    <a:pt x="176936" y="236017"/>
                    <a:pt x="178689" y="240729"/>
                    <a:pt x="180543" y="245478"/>
                  </a:cubicBezTo>
                  <a:cubicBezTo>
                    <a:pt x="182283" y="250228"/>
                    <a:pt x="184328" y="255664"/>
                    <a:pt x="186906" y="261620"/>
                  </a:cubicBezTo>
                  <a:cubicBezTo>
                    <a:pt x="188659" y="257416"/>
                    <a:pt x="190589" y="252946"/>
                    <a:pt x="192710" y="248145"/>
                  </a:cubicBezTo>
                  <a:cubicBezTo>
                    <a:pt x="194831" y="243357"/>
                    <a:pt x="196964" y="238277"/>
                    <a:pt x="199263" y="232969"/>
                  </a:cubicBezTo>
                  <a:cubicBezTo>
                    <a:pt x="206832" y="215862"/>
                    <a:pt x="214948" y="196863"/>
                    <a:pt x="223990" y="175819"/>
                  </a:cubicBezTo>
                  <a:cubicBezTo>
                    <a:pt x="233032" y="154749"/>
                    <a:pt x="241326" y="134087"/>
                    <a:pt x="249085" y="113792"/>
                  </a:cubicBezTo>
                  <a:cubicBezTo>
                    <a:pt x="256921" y="93446"/>
                    <a:pt x="263284" y="74574"/>
                    <a:pt x="268542" y="57048"/>
                  </a:cubicBezTo>
                  <a:cubicBezTo>
                    <a:pt x="273799" y="39522"/>
                    <a:pt x="276390" y="25921"/>
                    <a:pt x="276390" y="16053"/>
                  </a:cubicBezTo>
                  <a:cubicBezTo>
                    <a:pt x="276390" y="14567"/>
                    <a:pt x="274727" y="13551"/>
                    <a:pt x="271678" y="12903"/>
                  </a:cubicBezTo>
                  <a:cubicBezTo>
                    <a:pt x="268186" y="12306"/>
                    <a:pt x="264947" y="11798"/>
                    <a:pt x="261722" y="11113"/>
                  </a:cubicBezTo>
                  <a:cubicBezTo>
                    <a:pt x="259410" y="10515"/>
                    <a:pt x="256921" y="10008"/>
                    <a:pt x="253695" y="9817"/>
                  </a:cubicBezTo>
                  <a:cubicBezTo>
                    <a:pt x="251104" y="9169"/>
                    <a:pt x="250190" y="7747"/>
                    <a:pt x="250470" y="5486"/>
                  </a:cubicBezTo>
                  <a:cubicBezTo>
                    <a:pt x="250647" y="3315"/>
                    <a:pt x="252222" y="2070"/>
                    <a:pt x="254889" y="1740"/>
                  </a:cubicBezTo>
                  <a:cubicBezTo>
                    <a:pt x="270573" y="825"/>
                    <a:pt x="285890" y="356"/>
                    <a:pt x="301485" y="356"/>
                  </a:cubicBezTo>
                  <a:cubicBezTo>
                    <a:pt x="317348" y="356"/>
                    <a:pt x="333121" y="825"/>
                    <a:pt x="349085" y="1740"/>
                  </a:cubicBezTo>
                  <a:lnTo>
                    <a:pt x="350101" y="9817"/>
                  </a:lnTo>
                  <a:lnTo>
                    <a:pt x="340500" y="12497"/>
                  </a:lnTo>
                  <a:cubicBezTo>
                    <a:pt x="337007" y="13094"/>
                    <a:pt x="333578" y="13881"/>
                    <a:pt x="330441" y="14884"/>
                  </a:cubicBezTo>
                  <a:cubicBezTo>
                    <a:pt x="327216" y="16053"/>
                    <a:pt x="324638" y="17704"/>
                    <a:pt x="322517" y="20104"/>
                  </a:cubicBezTo>
                  <a:cubicBezTo>
                    <a:pt x="319939" y="23698"/>
                    <a:pt x="317259" y="28321"/>
                    <a:pt x="314211" y="34214"/>
                  </a:cubicBezTo>
                  <a:cubicBezTo>
                    <a:pt x="311442" y="40030"/>
                    <a:pt x="308407" y="46355"/>
                    <a:pt x="305346" y="53264"/>
                  </a:cubicBezTo>
                  <a:cubicBezTo>
                    <a:pt x="302209" y="60096"/>
                    <a:pt x="299364" y="67158"/>
                    <a:pt x="296316" y="74308"/>
                  </a:cubicBezTo>
                  <a:cubicBezTo>
                    <a:pt x="293548" y="81445"/>
                    <a:pt x="290678" y="88278"/>
                    <a:pt x="288201" y="94462"/>
                  </a:cubicBezTo>
                  <a:cubicBezTo>
                    <a:pt x="286347" y="98704"/>
                    <a:pt x="284683" y="102718"/>
                    <a:pt x="282943" y="106820"/>
                  </a:cubicBezTo>
                  <a:cubicBezTo>
                    <a:pt x="281369" y="110744"/>
                    <a:pt x="279616" y="114389"/>
                    <a:pt x="278143" y="117285"/>
                  </a:cubicBezTo>
                  <a:lnTo>
                    <a:pt x="257289" y="167056"/>
                  </a:lnTo>
                  <a:cubicBezTo>
                    <a:pt x="245580" y="194869"/>
                    <a:pt x="233680" y="223240"/>
                    <a:pt x="221501" y="252209"/>
                  </a:cubicBezTo>
                  <a:cubicBezTo>
                    <a:pt x="209601" y="281178"/>
                    <a:pt x="196774" y="309448"/>
                    <a:pt x="183769" y="336855"/>
                  </a:cubicBezTo>
                  <a:cubicBezTo>
                    <a:pt x="183490" y="337820"/>
                    <a:pt x="182664" y="338417"/>
                    <a:pt x="181191" y="338925"/>
                  </a:cubicBezTo>
                  <a:cubicBezTo>
                    <a:pt x="179896" y="339344"/>
                    <a:pt x="178511" y="339661"/>
                    <a:pt x="176936" y="339661"/>
                  </a:cubicBezTo>
                  <a:cubicBezTo>
                    <a:pt x="175463" y="339661"/>
                    <a:pt x="173990" y="339484"/>
                    <a:pt x="172695" y="339154"/>
                  </a:cubicBezTo>
                  <a:cubicBezTo>
                    <a:pt x="171501" y="338874"/>
                    <a:pt x="170396" y="338277"/>
                    <a:pt x="169837" y="337363"/>
                  </a:cubicBezTo>
                  <a:cubicBezTo>
                    <a:pt x="157391" y="311112"/>
                    <a:pt x="145301" y="283578"/>
                    <a:pt x="134048" y="254876"/>
                  </a:cubicBezTo>
                  <a:cubicBezTo>
                    <a:pt x="122695" y="226200"/>
                    <a:pt x="111633" y="197371"/>
                    <a:pt x="100736" y="168440"/>
                  </a:cubicBezTo>
                  <a:cubicBezTo>
                    <a:pt x="92164" y="144183"/>
                    <a:pt x="83033" y="120053"/>
                    <a:pt x="73254" y="96075"/>
                  </a:cubicBezTo>
                  <a:cubicBezTo>
                    <a:pt x="63564" y="72034"/>
                    <a:pt x="53416" y="49213"/>
                    <a:pt x="42532" y="27711"/>
                  </a:cubicBezTo>
                  <a:lnTo>
                    <a:pt x="42900" y="27711"/>
                  </a:lnTo>
                  <a:cubicBezTo>
                    <a:pt x="40589" y="23520"/>
                    <a:pt x="37554" y="20523"/>
                    <a:pt x="33769" y="18491"/>
                  </a:cubicBezTo>
                  <a:cubicBezTo>
                    <a:pt x="29705" y="16548"/>
                    <a:pt x="25743" y="15164"/>
                    <a:pt x="21501" y="14288"/>
                  </a:cubicBezTo>
                  <a:cubicBezTo>
                    <a:pt x="18085" y="13322"/>
                    <a:pt x="15126" y="12535"/>
                    <a:pt x="12268" y="11798"/>
                  </a:cubicBezTo>
                  <a:cubicBezTo>
                    <a:pt x="9512" y="11062"/>
                    <a:pt x="6464" y="9500"/>
                    <a:pt x="3137" y="7099"/>
                  </a:cubicBezTo>
                  <a:cubicBezTo>
                    <a:pt x="826" y="5893"/>
                    <a:pt x="0" y="4419"/>
                    <a:pt x="826" y="2629"/>
                  </a:cubicBezTo>
                  <a:cubicBezTo>
                    <a:pt x="1753" y="825"/>
                    <a:pt x="3416" y="0"/>
                    <a:pt x="6363" y="0"/>
                  </a:cubicBezTo>
                  <a:close/>
                </a:path>
              </a:pathLst>
            </a:custGeom>
            <a:ln w="0" cap="flat">
              <a:miter lim="127000"/>
            </a:ln>
          </p:spPr>
          <p:style>
            <a:lnRef idx="0">
              <a:srgbClr val="000000">
                <a:alpha val="0"/>
              </a:srgbClr>
            </a:lnRef>
            <a:fillRef idx="1">
              <a:srgbClr val="00384A"/>
            </a:fillRef>
            <a:effectRef idx="0">
              <a:scrgbClr r="0" g="0" b="0"/>
            </a:effectRef>
            <a:fontRef idx="none"/>
          </p:style>
          <p:txBody>
            <a:bodyPr/>
            <a:lstStyle/>
            <a:p>
              <a:endParaRPr lang="es-CL"/>
            </a:p>
          </p:txBody>
        </p:sp>
        <p:sp>
          <p:nvSpPr>
            <p:cNvPr id="148" name="Shape 24">
              <a:extLst>
                <a:ext uri="{FF2B5EF4-FFF2-40B4-BE49-F238E27FC236}">
                  <a16:creationId xmlns:a16="http://schemas.microsoft.com/office/drawing/2014/main" id="{C2042EED-1B91-912E-92F2-86F8FB83CDE4}"/>
                </a:ext>
              </a:extLst>
            </p:cNvPr>
            <p:cNvSpPr/>
            <p:nvPr/>
          </p:nvSpPr>
          <p:spPr>
            <a:xfrm>
              <a:off x="3984456" y="1963113"/>
              <a:ext cx="98615" cy="246444"/>
            </a:xfrm>
            <a:custGeom>
              <a:avLst/>
              <a:gdLst/>
              <a:ahLst/>
              <a:cxnLst/>
              <a:rect l="0" t="0" r="0" b="0"/>
              <a:pathLst>
                <a:path w="98615" h="246444">
                  <a:moveTo>
                    <a:pt x="4800" y="546"/>
                  </a:moveTo>
                  <a:cubicBezTo>
                    <a:pt x="12090" y="0"/>
                    <a:pt x="19279" y="0"/>
                    <a:pt x="26289" y="546"/>
                  </a:cubicBezTo>
                  <a:cubicBezTo>
                    <a:pt x="33668" y="1194"/>
                    <a:pt x="40589" y="1435"/>
                    <a:pt x="47422" y="1435"/>
                  </a:cubicBezTo>
                  <a:cubicBezTo>
                    <a:pt x="54343" y="1435"/>
                    <a:pt x="61074" y="1194"/>
                    <a:pt x="67526" y="546"/>
                  </a:cubicBezTo>
                  <a:cubicBezTo>
                    <a:pt x="74257" y="0"/>
                    <a:pt x="81000" y="0"/>
                    <a:pt x="87909" y="546"/>
                  </a:cubicBezTo>
                  <a:cubicBezTo>
                    <a:pt x="90411" y="826"/>
                    <a:pt x="91884" y="2070"/>
                    <a:pt x="92075" y="4153"/>
                  </a:cubicBezTo>
                  <a:cubicBezTo>
                    <a:pt x="92253" y="6236"/>
                    <a:pt x="90970" y="7569"/>
                    <a:pt x="88290" y="8166"/>
                  </a:cubicBezTo>
                  <a:cubicBezTo>
                    <a:pt x="82283" y="9081"/>
                    <a:pt x="77216" y="10376"/>
                    <a:pt x="72974" y="12129"/>
                  </a:cubicBezTo>
                  <a:cubicBezTo>
                    <a:pt x="68821" y="14072"/>
                    <a:pt x="66789" y="18453"/>
                    <a:pt x="66789" y="25641"/>
                  </a:cubicBezTo>
                  <a:lnTo>
                    <a:pt x="66789" y="206693"/>
                  </a:lnTo>
                  <a:cubicBezTo>
                    <a:pt x="66789" y="207937"/>
                    <a:pt x="66878" y="209690"/>
                    <a:pt x="67437" y="212039"/>
                  </a:cubicBezTo>
                  <a:cubicBezTo>
                    <a:pt x="67996" y="214478"/>
                    <a:pt x="68453" y="217069"/>
                    <a:pt x="68999" y="219786"/>
                  </a:cubicBezTo>
                  <a:cubicBezTo>
                    <a:pt x="69558" y="222415"/>
                    <a:pt x="70295" y="224904"/>
                    <a:pt x="71222" y="227305"/>
                  </a:cubicBezTo>
                  <a:cubicBezTo>
                    <a:pt x="72047" y="229705"/>
                    <a:pt x="72974" y="231229"/>
                    <a:pt x="73431" y="232232"/>
                  </a:cubicBezTo>
                  <a:cubicBezTo>
                    <a:pt x="74447" y="232512"/>
                    <a:pt x="75552" y="232791"/>
                    <a:pt x="77584" y="233159"/>
                  </a:cubicBezTo>
                  <a:cubicBezTo>
                    <a:pt x="79426" y="233490"/>
                    <a:pt x="81000" y="233540"/>
                    <a:pt x="82474" y="233540"/>
                  </a:cubicBezTo>
                  <a:cubicBezTo>
                    <a:pt x="85877" y="233540"/>
                    <a:pt x="88557" y="233858"/>
                    <a:pt x="91135" y="234277"/>
                  </a:cubicBezTo>
                  <a:cubicBezTo>
                    <a:pt x="93726" y="234734"/>
                    <a:pt x="96215" y="235979"/>
                    <a:pt x="98615" y="238062"/>
                  </a:cubicBezTo>
                  <a:lnTo>
                    <a:pt x="95021" y="245199"/>
                  </a:lnTo>
                  <a:cubicBezTo>
                    <a:pt x="89573" y="244882"/>
                    <a:pt x="84213" y="244882"/>
                    <a:pt x="79058" y="245199"/>
                  </a:cubicBezTo>
                  <a:cubicBezTo>
                    <a:pt x="73901" y="245529"/>
                    <a:pt x="68453" y="245529"/>
                    <a:pt x="62738" y="245199"/>
                  </a:cubicBezTo>
                  <a:lnTo>
                    <a:pt x="45657" y="244780"/>
                  </a:lnTo>
                  <a:cubicBezTo>
                    <a:pt x="43447" y="244780"/>
                    <a:pt x="40310" y="244882"/>
                    <a:pt x="36804" y="245199"/>
                  </a:cubicBezTo>
                  <a:cubicBezTo>
                    <a:pt x="33210" y="245529"/>
                    <a:pt x="29337" y="245847"/>
                    <a:pt x="25286" y="246126"/>
                  </a:cubicBezTo>
                  <a:cubicBezTo>
                    <a:pt x="21209" y="246355"/>
                    <a:pt x="17348" y="246444"/>
                    <a:pt x="13652" y="246355"/>
                  </a:cubicBezTo>
                  <a:cubicBezTo>
                    <a:pt x="9779" y="246215"/>
                    <a:pt x="7010" y="245618"/>
                    <a:pt x="4800" y="244780"/>
                  </a:cubicBezTo>
                  <a:cubicBezTo>
                    <a:pt x="2210" y="243866"/>
                    <a:pt x="1575" y="242024"/>
                    <a:pt x="2768" y="239205"/>
                  </a:cubicBezTo>
                  <a:cubicBezTo>
                    <a:pt x="3772" y="236398"/>
                    <a:pt x="5728" y="235242"/>
                    <a:pt x="8572" y="235788"/>
                  </a:cubicBezTo>
                  <a:cubicBezTo>
                    <a:pt x="10058" y="236436"/>
                    <a:pt x="11163" y="236487"/>
                    <a:pt x="12179" y="236068"/>
                  </a:cubicBezTo>
                  <a:cubicBezTo>
                    <a:pt x="13284" y="235661"/>
                    <a:pt x="14021" y="235331"/>
                    <a:pt x="14668" y="235331"/>
                  </a:cubicBezTo>
                  <a:cubicBezTo>
                    <a:pt x="17069" y="235331"/>
                    <a:pt x="19279" y="234404"/>
                    <a:pt x="20841" y="232423"/>
                  </a:cubicBezTo>
                  <a:cubicBezTo>
                    <a:pt x="22415" y="230581"/>
                    <a:pt x="23800" y="228003"/>
                    <a:pt x="24625" y="225133"/>
                  </a:cubicBezTo>
                  <a:cubicBezTo>
                    <a:pt x="25641" y="222047"/>
                    <a:pt x="26289" y="219139"/>
                    <a:pt x="26746" y="216091"/>
                  </a:cubicBezTo>
                  <a:cubicBezTo>
                    <a:pt x="27216" y="213093"/>
                    <a:pt x="27406" y="210426"/>
                    <a:pt x="27406" y="207975"/>
                  </a:cubicBezTo>
                  <a:lnTo>
                    <a:pt x="27406" y="25641"/>
                  </a:lnTo>
                  <a:cubicBezTo>
                    <a:pt x="27406" y="19749"/>
                    <a:pt x="24816" y="15405"/>
                    <a:pt x="20028" y="12865"/>
                  </a:cubicBezTo>
                  <a:cubicBezTo>
                    <a:pt x="14935" y="10376"/>
                    <a:pt x="9779" y="8712"/>
                    <a:pt x="4521" y="8166"/>
                  </a:cubicBezTo>
                  <a:cubicBezTo>
                    <a:pt x="1575" y="7887"/>
                    <a:pt x="0" y="6642"/>
                    <a:pt x="279" y="4331"/>
                  </a:cubicBezTo>
                  <a:cubicBezTo>
                    <a:pt x="279" y="2121"/>
                    <a:pt x="1841" y="826"/>
                    <a:pt x="4800" y="546"/>
                  </a:cubicBezTo>
                  <a:close/>
                </a:path>
              </a:pathLst>
            </a:custGeom>
            <a:ln w="0" cap="flat">
              <a:miter lim="127000"/>
            </a:ln>
          </p:spPr>
          <p:style>
            <a:lnRef idx="0">
              <a:srgbClr val="000000">
                <a:alpha val="0"/>
              </a:srgbClr>
            </a:lnRef>
            <a:fillRef idx="1">
              <a:srgbClr val="00384A"/>
            </a:fillRef>
            <a:effectRef idx="0">
              <a:scrgbClr r="0" g="0" b="0"/>
            </a:effectRef>
            <a:fontRef idx="none"/>
          </p:style>
          <p:txBody>
            <a:bodyPr/>
            <a:lstStyle/>
            <a:p>
              <a:endParaRPr lang="es-CL"/>
            </a:p>
          </p:txBody>
        </p:sp>
        <p:sp>
          <p:nvSpPr>
            <p:cNvPr id="149" name="Shape 25">
              <a:extLst>
                <a:ext uri="{FF2B5EF4-FFF2-40B4-BE49-F238E27FC236}">
                  <a16:creationId xmlns:a16="http://schemas.microsoft.com/office/drawing/2014/main" id="{A5C2930B-EA80-8E4A-8482-58867AAC82B7}"/>
                </a:ext>
              </a:extLst>
            </p:cNvPr>
            <p:cNvSpPr/>
            <p:nvPr/>
          </p:nvSpPr>
          <p:spPr>
            <a:xfrm>
              <a:off x="4106960" y="1961459"/>
              <a:ext cx="156191" cy="249580"/>
            </a:xfrm>
            <a:custGeom>
              <a:avLst/>
              <a:gdLst/>
              <a:ahLst/>
              <a:cxnLst/>
              <a:rect l="0" t="0" r="0" b="0"/>
              <a:pathLst>
                <a:path w="156191" h="249580">
                  <a:moveTo>
                    <a:pt x="143726" y="0"/>
                  </a:moveTo>
                  <a:lnTo>
                    <a:pt x="156191" y="2247"/>
                  </a:lnTo>
                  <a:lnTo>
                    <a:pt x="156191" y="25338"/>
                  </a:lnTo>
                  <a:lnTo>
                    <a:pt x="107290" y="18313"/>
                  </a:lnTo>
                  <a:cubicBezTo>
                    <a:pt x="101308" y="18313"/>
                    <a:pt x="95491" y="18669"/>
                    <a:pt x="89395" y="19177"/>
                  </a:cubicBezTo>
                  <a:cubicBezTo>
                    <a:pt x="83401" y="19825"/>
                    <a:pt x="77407" y="21069"/>
                    <a:pt x="71412" y="22822"/>
                  </a:cubicBezTo>
                  <a:lnTo>
                    <a:pt x="71412" y="195796"/>
                  </a:lnTo>
                  <a:cubicBezTo>
                    <a:pt x="71412" y="204191"/>
                    <a:pt x="72606" y="210744"/>
                    <a:pt x="74828" y="215494"/>
                  </a:cubicBezTo>
                  <a:cubicBezTo>
                    <a:pt x="76848" y="220282"/>
                    <a:pt x="80353" y="223939"/>
                    <a:pt x="84696" y="226289"/>
                  </a:cubicBezTo>
                  <a:cubicBezTo>
                    <a:pt x="88938" y="228638"/>
                    <a:pt x="94107" y="230162"/>
                    <a:pt x="100190" y="230708"/>
                  </a:cubicBezTo>
                  <a:cubicBezTo>
                    <a:pt x="106096" y="231356"/>
                    <a:pt x="112928" y="231597"/>
                    <a:pt x="120307" y="231597"/>
                  </a:cubicBezTo>
                  <a:lnTo>
                    <a:pt x="156191" y="227433"/>
                  </a:lnTo>
                  <a:lnTo>
                    <a:pt x="156191" y="245731"/>
                  </a:lnTo>
                  <a:lnTo>
                    <a:pt x="121691" y="249580"/>
                  </a:lnTo>
                  <a:cubicBezTo>
                    <a:pt x="113106" y="249580"/>
                    <a:pt x="104254" y="249352"/>
                    <a:pt x="95491" y="248882"/>
                  </a:cubicBezTo>
                  <a:cubicBezTo>
                    <a:pt x="86538" y="248425"/>
                    <a:pt x="77864" y="247967"/>
                    <a:pt x="69380" y="247269"/>
                  </a:cubicBezTo>
                  <a:cubicBezTo>
                    <a:pt x="59881" y="246761"/>
                    <a:pt x="49632" y="246126"/>
                    <a:pt x="39116" y="245516"/>
                  </a:cubicBezTo>
                  <a:cubicBezTo>
                    <a:pt x="28969" y="244869"/>
                    <a:pt x="18834" y="244780"/>
                    <a:pt x="9601" y="245110"/>
                  </a:cubicBezTo>
                  <a:cubicBezTo>
                    <a:pt x="6655" y="245110"/>
                    <a:pt x="5093" y="243853"/>
                    <a:pt x="4712" y="241503"/>
                  </a:cubicBezTo>
                  <a:cubicBezTo>
                    <a:pt x="4344" y="239103"/>
                    <a:pt x="5626" y="237630"/>
                    <a:pt x="8954" y="236982"/>
                  </a:cubicBezTo>
                  <a:cubicBezTo>
                    <a:pt x="17806" y="235509"/>
                    <a:pt x="23711" y="232829"/>
                    <a:pt x="26111" y="228956"/>
                  </a:cubicBezTo>
                  <a:cubicBezTo>
                    <a:pt x="28601" y="225082"/>
                    <a:pt x="29807" y="218034"/>
                    <a:pt x="29807" y="207975"/>
                  </a:cubicBezTo>
                  <a:lnTo>
                    <a:pt x="29807" y="26009"/>
                  </a:lnTo>
                  <a:cubicBezTo>
                    <a:pt x="29807" y="20015"/>
                    <a:pt x="27953" y="16269"/>
                    <a:pt x="24461" y="14757"/>
                  </a:cubicBezTo>
                  <a:cubicBezTo>
                    <a:pt x="20955" y="13322"/>
                    <a:pt x="17171" y="12167"/>
                    <a:pt x="13475" y="11620"/>
                  </a:cubicBezTo>
                  <a:cubicBezTo>
                    <a:pt x="10986" y="11011"/>
                    <a:pt x="8306" y="10325"/>
                    <a:pt x="5918" y="9588"/>
                  </a:cubicBezTo>
                  <a:cubicBezTo>
                    <a:pt x="3239" y="8852"/>
                    <a:pt x="1575" y="7607"/>
                    <a:pt x="660" y="5804"/>
                  </a:cubicBezTo>
                  <a:cubicBezTo>
                    <a:pt x="0" y="4331"/>
                    <a:pt x="102" y="2985"/>
                    <a:pt x="1296" y="2070"/>
                  </a:cubicBezTo>
                  <a:cubicBezTo>
                    <a:pt x="1855" y="965"/>
                    <a:pt x="3505" y="406"/>
                    <a:pt x="5550" y="406"/>
                  </a:cubicBezTo>
                  <a:cubicBezTo>
                    <a:pt x="9868" y="406"/>
                    <a:pt x="13843" y="495"/>
                    <a:pt x="17894" y="686"/>
                  </a:cubicBezTo>
                  <a:cubicBezTo>
                    <a:pt x="21971" y="826"/>
                    <a:pt x="26111" y="965"/>
                    <a:pt x="30175" y="1333"/>
                  </a:cubicBezTo>
                  <a:cubicBezTo>
                    <a:pt x="35624" y="1651"/>
                    <a:pt x="41339" y="1968"/>
                    <a:pt x="47244" y="2210"/>
                  </a:cubicBezTo>
                  <a:cubicBezTo>
                    <a:pt x="53417" y="2489"/>
                    <a:pt x="58865" y="2667"/>
                    <a:pt x="63932" y="2667"/>
                  </a:cubicBezTo>
                  <a:cubicBezTo>
                    <a:pt x="76657" y="2667"/>
                    <a:pt x="89675" y="2210"/>
                    <a:pt x="102972" y="1333"/>
                  </a:cubicBezTo>
                  <a:cubicBezTo>
                    <a:pt x="109144" y="965"/>
                    <a:pt x="115964" y="724"/>
                    <a:pt x="123342" y="406"/>
                  </a:cubicBezTo>
                  <a:cubicBezTo>
                    <a:pt x="130632" y="89"/>
                    <a:pt x="137452" y="0"/>
                    <a:pt x="143726" y="0"/>
                  </a:cubicBezTo>
                  <a:close/>
                </a:path>
              </a:pathLst>
            </a:custGeom>
            <a:ln w="0" cap="flat">
              <a:miter lim="127000"/>
            </a:ln>
          </p:spPr>
          <p:style>
            <a:lnRef idx="0">
              <a:srgbClr val="000000">
                <a:alpha val="0"/>
              </a:srgbClr>
            </a:lnRef>
            <a:fillRef idx="1">
              <a:srgbClr val="00384A"/>
            </a:fillRef>
            <a:effectRef idx="0">
              <a:scrgbClr r="0" g="0" b="0"/>
            </a:effectRef>
            <a:fontRef idx="none"/>
          </p:style>
          <p:txBody>
            <a:bodyPr/>
            <a:lstStyle/>
            <a:p>
              <a:endParaRPr lang="es-CL"/>
            </a:p>
          </p:txBody>
        </p:sp>
        <p:sp>
          <p:nvSpPr>
            <p:cNvPr id="150" name="Shape 26">
              <a:extLst>
                <a:ext uri="{FF2B5EF4-FFF2-40B4-BE49-F238E27FC236}">
                  <a16:creationId xmlns:a16="http://schemas.microsoft.com/office/drawing/2014/main" id="{E5C53C84-0738-9507-D659-F5F14FDE7DB8}"/>
                </a:ext>
              </a:extLst>
            </p:cNvPr>
            <p:cNvSpPr/>
            <p:nvPr/>
          </p:nvSpPr>
          <p:spPr>
            <a:xfrm>
              <a:off x="4263152" y="1963706"/>
              <a:ext cx="125368" cy="243484"/>
            </a:xfrm>
            <a:custGeom>
              <a:avLst/>
              <a:gdLst/>
              <a:ahLst/>
              <a:cxnLst/>
              <a:rect l="0" t="0" r="0" b="0"/>
              <a:pathLst>
                <a:path w="125368" h="243484">
                  <a:moveTo>
                    <a:pt x="0" y="0"/>
                  </a:moveTo>
                  <a:lnTo>
                    <a:pt x="28403" y="5119"/>
                  </a:lnTo>
                  <a:cubicBezTo>
                    <a:pt x="43453" y="10110"/>
                    <a:pt x="58020" y="16790"/>
                    <a:pt x="71761" y="25287"/>
                  </a:cubicBezTo>
                  <a:cubicBezTo>
                    <a:pt x="85515" y="33770"/>
                    <a:pt x="97225" y="43867"/>
                    <a:pt x="107283" y="55500"/>
                  </a:cubicBezTo>
                  <a:cubicBezTo>
                    <a:pt x="117164" y="67209"/>
                    <a:pt x="123247" y="79579"/>
                    <a:pt x="124454" y="92711"/>
                  </a:cubicBezTo>
                  <a:cubicBezTo>
                    <a:pt x="125177" y="96915"/>
                    <a:pt x="125368" y="101258"/>
                    <a:pt x="125368" y="105779"/>
                  </a:cubicBezTo>
                  <a:lnTo>
                    <a:pt x="125368" y="118225"/>
                  </a:lnTo>
                  <a:cubicBezTo>
                    <a:pt x="125368" y="142216"/>
                    <a:pt x="121024" y="162371"/>
                    <a:pt x="112541" y="178792"/>
                  </a:cubicBezTo>
                  <a:cubicBezTo>
                    <a:pt x="103689" y="195162"/>
                    <a:pt x="92246" y="208497"/>
                    <a:pt x="77578" y="218644"/>
                  </a:cubicBezTo>
                  <a:cubicBezTo>
                    <a:pt x="62909" y="228792"/>
                    <a:pt x="45841" y="236221"/>
                    <a:pt x="26283" y="240552"/>
                  </a:cubicBezTo>
                  <a:lnTo>
                    <a:pt x="0" y="243484"/>
                  </a:lnTo>
                  <a:lnTo>
                    <a:pt x="0" y="225186"/>
                  </a:lnTo>
                  <a:lnTo>
                    <a:pt x="9861" y="224042"/>
                  </a:lnTo>
                  <a:cubicBezTo>
                    <a:pt x="24619" y="220346"/>
                    <a:pt x="37268" y="214720"/>
                    <a:pt x="48520" y="206744"/>
                  </a:cubicBezTo>
                  <a:cubicBezTo>
                    <a:pt x="59315" y="198807"/>
                    <a:pt x="68167" y="188698"/>
                    <a:pt x="74822" y="176290"/>
                  </a:cubicBezTo>
                  <a:cubicBezTo>
                    <a:pt x="81261" y="163933"/>
                    <a:pt x="84779" y="148756"/>
                    <a:pt x="84779" y="130773"/>
                  </a:cubicBezTo>
                  <a:cubicBezTo>
                    <a:pt x="84779" y="111761"/>
                    <a:pt x="81185" y="94832"/>
                    <a:pt x="73527" y="80405"/>
                  </a:cubicBezTo>
                  <a:cubicBezTo>
                    <a:pt x="66326" y="65863"/>
                    <a:pt x="56547" y="53925"/>
                    <a:pt x="44367" y="44565"/>
                  </a:cubicBezTo>
                  <a:cubicBezTo>
                    <a:pt x="32099" y="35155"/>
                    <a:pt x="17799" y="28043"/>
                    <a:pt x="1759" y="23344"/>
                  </a:cubicBezTo>
                  <a:lnTo>
                    <a:pt x="0" y="23091"/>
                  </a:lnTo>
                  <a:lnTo>
                    <a:pt x="0" y="0"/>
                  </a:lnTo>
                  <a:close/>
                </a:path>
              </a:pathLst>
            </a:custGeom>
            <a:ln w="0" cap="flat">
              <a:miter lim="127000"/>
            </a:ln>
          </p:spPr>
          <p:style>
            <a:lnRef idx="0">
              <a:srgbClr val="000000">
                <a:alpha val="0"/>
              </a:srgbClr>
            </a:lnRef>
            <a:fillRef idx="1">
              <a:srgbClr val="00384A"/>
            </a:fillRef>
            <a:effectRef idx="0">
              <a:scrgbClr r="0" g="0" b="0"/>
            </a:effectRef>
            <a:fontRef idx="none"/>
          </p:style>
          <p:txBody>
            <a:bodyPr/>
            <a:lstStyle/>
            <a:p>
              <a:endParaRPr lang="es-CL"/>
            </a:p>
          </p:txBody>
        </p:sp>
        <p:sp>
          <p:nvSpPr>
            <p:cNvPr id="151" name="Shape 27">
              <a:extLst>
                <a:ext uri="{FF2B5EF4-FFF2-40B4-BE49-F238E27FC236}">
                  <a16:creationId xmlns:a16="http://schemas.microsoft.com/office/drawing/2014/main" id="{F831097A-7D72-6131-0045-18E4E25DD797}"/>
                </a:ext>
              </a:extLst>
            </p:cNvPr>
            <p:cNvSpPr/>
            <p:nvPr/>
          </p:nvSpPr>
          <p:spPr>
            <a:xfrm>
              <a:off x="4380583" y="1958422"/>
              <a:ext cx="126067" cy="247723"/>
            </a:xfrm>
            <a:custGeom>
              <a:avLst/>
              <a:gdLst/>
              <a:ahLst/>
              <a:cxnLst/>
              <a:rect l="0" t="0" r="0" b="0"/>
              <a:pathLst>
                <a:path w="126067" h="247723">
                  <a:moveTo>
                    <a:pt x="126067" y="0"/>
                  </a:moveTo>
                  <a:lnTo>
                    <a:pt x="126067" y="61164"/>
                  </a:lnTo>
                  <a:lnTo>
                    <a:pt x="125921" y="60779"/>
                  </a:lnTo>
                  <a:cubicBezTo>
                    <a:pt x="120574" y="73975"/>
                    <a:pt x="116332" y="86433"/>
                    <a:pt x="112268" y="98282"/>
                  </a:cubicBezTo>
                  <a:cubicBezTo>
                    <a:pt x="108306" y="109992"/>
                    <a:pt x="103238" y="122679"/>
                    <a:pt x="97612" y="136052"/>
                  </a:cubicBezTo>
                  <a:lnTo>
                    <a:pt x="126067" y="136052"/>
                  </a:lnTo>
                  <a:lnTo>
                    <a:pt x="126067" y="155382"/>
                  </a:lnTo>
                  <a:lnTo>
                    <a:pt x="90500" y="155382"/>
                  </a:lnTo>
                  <a:cubicBezTo>
                    <a:pt x="88100" y="160182"/>
                    <a:pt x="85344" y="166215"/>
                    <a:pt x="82385" y="173746"/>
                  </a:cubicBezTo>
                  <a:cubicBezTo>
                    <a:pt x="79426" y="181163"/>
                    <a:pt x="76467" y="188732"/>
                    <a:pt x="73520" y="196111"/>
                  </a:cubicBezTo>
                  <a:cubicBezTo>
                    <a:pt x="70396" y="203591"/>
                    <a:pt x="67983" y="210550"/>
                    <a:pt x="66053" y="217002"/>
                  </a:cubicBezTo>
                  <a:cubicBezTo>
                    <a:pt x="64122" y="223415"/>
                    <a:pt x="63106" y="227886"/>
                    <a:pt x="63106" y="230705"/>
                  </a:cubicBezTo>
                  <a:cubicBezTo>
                    <a:pt x="63106" y="233893"/>
                    <a:pt x="65037" y="236103"/>
                    <a:pt x="68910" y="237119"/>
                  </a:cubicBezTo>
                  <a:cubicBezTo>
                    <a:pt x="72784" y="238173"/>
                    <a:pt x="76200" y="239011"/>
                    <a:pt x="79248" y="239646"/>
                  </a:cubicBezTo>
                  <a:cubicBezTo>
                    <a:pt x="82283" y="239925"/>
                    <a:pt x="83769" y="241272"/>
                    <a:pt x="83490" y="243901"/>
                  </a:cubicBezTo>
                  <a:cubicBezTo>
                    <a:pt x="83388" y="246479"/>
                    <a:pt x="81826" y="247723"/>
                    <a:pt x="78778" y="247723"/>
                  </a:cubicBezTo>
                  <a:lnTo>
                    <a:pt x="0" y="246250"/>
                  </a:lnTo>
                  <a:lnTo>
                    <a:pt x="1765" y="238224"/>
                  </a:lnTo>
                  <a:cubicBezTo>
                    <a:pt x="4610" y="239189"/>
                    <a:pt x="7849" y="239011"/>
                    <a:pt x="10973" y="237855"/>
                  </a:cubicBezTo>
                  <a:cubicBezTo>
                    <a:pt x="14389" y="236649"/>
                    <a:pt x="17628" y="234718"/>
                    <a:pt x="20574" y="232318"/>
                  </a:cubicBezTo>
                  <a:cubicBezTo>
                    <a:pt x="23521" y="229689"/>
                    <a:pt x="26378" y="226743"/>
                    <a:pt x="28867" y="223415"/>
                  </a:cubicBezTo>
                  <a:cubicBezTo>
                    <a:pt x="31471" y="220190"/>
                    <a:pt x="33401" y="217192"/>
                    <a:pt x="34963" y="214614"/>
                  </a:cubicBezTo>
                  <a:cubicBezTo>
                    <a:pt x="40970" y="200213"/>
                    <a:pt x="47041" y="185493"/>
                    <a:pt x="53416" y="170330"/>
                  </a:cubicBezTo>
                  <a:cubicBezTo>
                    <a:pt x="59970" y="155293"/>
                    <a:pt x="66053" y="140624"/>
                    <a:pt x="72149" y="126184"/>
                  </a:cubicBezTo>
                  <a:cubicBezTo>
                    <a:pt x="80709" y="105051"/>
                    <a:pt x="89586" y="83931"/>
                    <a:pt x="98336" y="63040"/>
                  </a:cubicBezTo>
                  <a:cubicBezTo>
                    <a:pt x="107112" y="42199"/>
                    <a:pt x="116053" y="21244"/>
                    <a:pt x="124917" y="302"/>
                  </a:cubicBezTo>
                  <a:lnTo>
                    <a:pt x="126067" y="0"/>
                  </a:lnTo>
                  <a:close/>
                </a:path>
              </a:pathLst>
            </a:custGeom>
            <a:ln w="0" cap="flat">
              <a:miter lim="127000"/>
            </a:ln>
          </p:spPr>
          <p:style>
            <a:lnRef idx="0">
              <a:srgbClr val="000000">
                <a:alpha val="0"/>
              </a:srgbClr>
            </a:lnRef>
            <a:fillRef idx="1">
              <a:srgbClr val="00384A"/>
            </a:fillRef>
            <a:effectRef idx="0">
              <a:scrgbClr r="0" g="0" b="0"/>
            </a:effectRef>
            <a:fontRef idx="none"/>
          </p:style>
          <p:txBody>
            <a:bodyPr/>
            <a:lstStyle/>
            <a:p>
              <a:endParaRPr lang="es-CL"/>
            </a:p>
          </p:txBody>
        </p:sp>
        <p:sp>
          <p:nvSpPr>
            <p:cNvPr id="152" name="Shape 28">
              <a:extLst>
                <a:ext uri="{FF2B5EF4-FFF2-40B4-BE49-F238E27FC236}">
                  <a16:creationId xmlns:a16="http://schemas.microsoft.com/office/drawing/2014/main" id="{8A5944B4-F82E-9C87-C861-F3B9132BB8FB}"/>
                </a:ext>
              </a:extLst>
            </p:cNvPr>
            <p:cNvSpPr/>
            <p:nvPr/>
          </p:nvSpPr>
          <p:spPr>
            <a:xfrm>
              <a:off x="4506650" y="1956933"/>
              <a:ext cx="145891" cy="250050"/>
            </a:xfrm>
            <a:custGeom>
              <a:avLst/>
              <a:gdLst/>
              <a:ahLst/>
              <a:cxnLst/>
              <a:rect l="0" t="0" r="0" b="0"/>
              <a:pathLst>
                <a:path w="145891" h="250050">
                  <a:moveTo>
                    <a:pt x="5671" y="0"/>
                  </a:moveTo>
                  <a:cubicBezTo>
                    <a:pt x="7601" y="876"/>
                    <a:pt x="9646" y="2858"/>
                    <a:pt x="11944" y="5855"/>
                  </a:cubicBezTo>
                  <a:cubicBezTo>
                    <a:pt x="14065" y="8852"/>
                    <a:pt x="16085" y="12217"/>
                    <a:pt x="18116" y="15964"/>
                  </a:cubicBezTo>
                  <a:cubicBezTo>
                    <a:pt x="20238" y="19685"/>
                    <a:pt x="22180" y="23622"/>
                    <a:pt x="24111" y="27762"/>
                  </a:cubicBezTo>
                  <a:cubicBezTo>
                    <a:pt x="25686" y="32055"/>
                    <a:pt x="27451" y="35751"/>
                    <a:pt x="28911" y="38976"/>
                  </a:cubicBezTo>
                  <a:lnTo>
                    <a:pt x="28911" y="38557"/>
                  </a:lnTo>
                  <a:cubicBezTo>
                    <a:pt x="29928" y="40627"/>
                    <a:pt x="30677" y="42520"/>
                    <a:pt x="31223" y="44183"/>
                  </a:cubicBezTo>
                  <a:cubicBezTo>
                    <a:pt x="31871" y="45758"/>
                    <a:pt x="32341" y="47092"/>
                    <a:pt x="32887" y="48019"/>
                  </a:cubicBezTo>
                  <a:lnTo>
                    <a:pt x="32887" y="47511"/>
                  </a:lnTo>
                  <a:lnTo>
                    <a:pt x="52622" y="93726"/>
                  </a:lnTo>
                  <a:cubicBezTo>
                    <a:pt x="61855" y="115214"/>
                    <a:pt x="71266" y="136944"/>
                    <a:pt x="80766" y="158902"/>
                  </a:cubicBezTo>
                  <a:cubicBezTo>
                    <a:pt x="90163" y="180810"/>
                    <a:pt x="100603" y="202120"/>
                    <a:pt x="111677" y="222745"/>
                  </a:cubicBezTo>
                  <a:cubicBezTo>
                    <a:pt x="115360" y="229616"/>
                    <a:pt x="120326" y="234036"/>
                    <a:pt x="126612" y="236118"/>
                  </a:cubicBezTo>
                  <a:cubicBezTo>
                    <a:pt x="132797" y="238239"/>
                    <a:pt x="139249" y="239662"/>
                    <a:pt x="145891" y="240170"/>
                  </a:cubicBezTo>
                  <a:lnTo>
                    <a:pt x="145891" y="248285"/>
                  </a:lnTo>
                  <a:cubicBezTo>
                    <a:pt x="138703" y="248895"/>
                    <a:pt x="131591" y="249314"/>
                    <a:pt x="124301" y="249631"/>
                  </a:cubicBezTo>
                  <a:cubicBezTo>
                    <a:pt x="117202" y="249949"/>
                    <a:pt x="109823" y="250050"/>
                    <a:pt x="102622" y="250050"/>
                  </a:cubicBezTo>
                  <a:cubicBezTo>
                    <a:pt x="97085" y="250050"/>
                    <a:pt x="91929" y="249949"/>
                    <a:pt x="86862" y="249809"/>
                  </a:cubicBezTo>
                  <a:cubicBezTo>
                    <a:pt x="81502" y="249669"/>
                    <a:pt x="76422" y="249390"/>
                    <a:pt x="70987" y="249212"/>
                  </a:cubicBezTo>
                  <a:cubicBezTo>
                    <a:pt x="68675" y="249212"/>
                    <a:pt x="67113" y="248387"/>
                    <a:pt x="66364" y="246913"/>
                  </a:cubicBezTo>
                  <a:cubicBezTo>
                    <a:pt x="65729" y="245478"/>
                    <a:pt x="66008" y="243904"/>
                    <a:pt x="68028" y="242481"/>
                  </a:cubicBezTo>
                  <a:lnTo>
                    <a:pt x="71812" y="237414"/>
                  </a:lnTo>
                  <a:cubicBezTo>
                    <a:pt x="65818" y="223469"/>
                    <a:pt x="60192" y="210007"/>
                    <a:pt x="54375" y="197193"/>
                  </a:cubicBezTo>
                  <a:cubicBezTo>
                    <a:pt x="48838" y="184417"/>
                    <a:pt x="42754" y="170891"/>
                    <a:pt x="36659" y="156870"/>
                  </a:cubicBezTo>
                  <a:lnTo>
                    <a:pt x="0" y="156870"/>
                  </a:lnTo>
                  <a:lnTo>
                    <a:pt x="0" y="137541"/>
                  </a:lnTo>
                  <a:lnTo>
                    <a:pt x="28454" y="137541"/>
                  </a:lnTo>
                  <a:lnTo>
                    <a:pt x="0" y="62653"/>
                  </a:lnTo>
                  <a:lnTo>
                    <a:pt x="0" y="1489"/>
                  </a:lnTo>
                  <a:lnTo>
                    <a:pt x="5671" y="0"/>
                  </a:lnTo>
                  <a:close/>
                </a:path>
              </a:pathLst>
            </a:custGeom>
            <a:ln w="0" cap="flat">
              <a:miter lim="127000"/>
            </a:ln>
          </p:spPr>
          <p:style>
            <a:lnRef idx="0">
              <a:srgbClr val="000000">
                <a:alpha val="0"/>
              </a:srgbClr>
            </a:lnRef>
            <a:fillRef idx="1">
              <a:srgbClr val="00384A"/>
            </a:fillRef>
            <a:effectRef idx="0">
              <a:scrgbClr r="0" g="0" b="0"/>
            </a:effectRef>
            <a:fontRef idx="none"/>
          </p:style>
          <p:txBody>
            <a:bodyPr/>
            <a:lstStyle/>
            <a:p>
              <a:endParaRPr lang="es-CL"/>
            </a:p>
          </p:txBody>
        </p:sp>
        <p:sp>
          <p:nvSpPr>
            <p:cNvPr id="153" name="Shape 29">
              <a:extLst>
                <a:ext uri="{FF2B5EF4-FFF2-40B4-BE49-F238E27FC236}">
                  <a16:creationId xmlns:a16="http://schemas.microsoft.com/office/drawing/2014/main" id="{A5D61498-0274-FBD7-49BD-D7F33E43B019}"/>
                </a:ext>
              </a:extLst>
            </p:cNvPr>
            <p:cNvSpPr/>
            <p:nvPr/>
          </p:nvSpPr>
          <p:spPr>
            <a:xfrm>
              <a:off x="3278121" y="2421269"/>
              <a:ext cx="133172" cy="171856"/>
            </a:xfrm>
            <a:custGeom>
              <a:avLst/>
              <a:gdLst/>
              <a:ahLst/>
              <a:cxnLst/>
              <a:rect l="0" t="0" r="0" b="0"/>
              <a:pathLst>
                <a:path w="133172" h="171856">
                  <a:moveTo>
                    <a:pt x="110985" y="0"/>
                  </a:moveTo>
                  <a:lnTo>
                    <a:pt x="133172" y="9652"/>
                  </a:lnTo>
                  <a:lnTo>
                    <a:pt x="105042" y="41478"/>
                  </a:lnTo>
                  <a:lnTo>
                    <a:pt x="132055" y="65481"/>
                  </a:lnTo>
                  <a:lnTo>
                    <a:pt x="119050" y="80048"/>
                  </a:lnTo>
                  <a:lnTo>
                    <a:pt x="92037" y="56172"/>
                  </a:lnTo>
                  <a:lnTo>
                    <a:pt x="38456" y="116764"/>
                  </a:lnTo>
                  <a:cubicBezTo>
                    <a:pt x="32055" y="123990"/>
                    <a:pt x="28804" y="130213"/>
                    <a:pt x="28473" y="135484"/>
                  </a:cubicBezTo>
                  <a:cubicBezTo>
                    <a:pt x="28245" y="140691"/>
                    <a:pt x="30937" y="145847"/>
                    <a:pt x="36538" y="150901"/>
                  </a:cubicBezTo>
                  <a:cubicBezTo>
                    <a:pt x="40907" y="154699"/>
                    <a:pt x="45733" y="156832"/>
                    <a:pt x="51003" y="157175"/>
                  </a:cubicBezTo>
                  <a:lnTo>
                    <a:pt x="37998" y="171856"/>
                  </a:lnTo>
                  <a:cubicBezTo>
                    <a:pt x="31941" y="170510"/>
                    <a:pt x="25565" y="166865"/>
                    <a:pt x="18948" y="160985"/>
                  </a:cubicBezTo>
                  <a:cubicBezTo>
                    <a:pt x="114" y="144386"/>
                    <a:pt x="0" y="125616"/>
                    <a:pt x="18605" y="104546"/>
                  </a:cubicBezTo>
                  <a:lnTo>
                    <a:pt x="74778" y="40919"/>
                  </a:lnTo>
                  <a:lnTo>
                    <a:pt x="56388" y="24613"/>
                  </a:lnTo>
                  <a:lnTo>
                    <a:pt x="69393" y="9931"/>
                  </a:lnTo>
                  <a:lnTo>
                    <a:pt x="87884" y="26238"/>
                  </a:lnTo>
                  <a:lnTo>
                    <a:pt x="110985" y="0"/>
                  </a:lnTo>
                  <a:close/>
                </a:path>
              </a:pathLst>
            </a:custGeom>
            <a:ln w="0" cap="flat">
              <a:miter lim="127000"/>
            </a:ln>
          </p:spPr>
          <p:style>
            <a:lnRef idx="0">
              <a:srgbClr val="000000">
                <a:alpha val="0"/>
              </a:srgbClr>
            </a:lnRef>
            <a:fillRef idx="1">
              <a:srgbClr val="EA7736"/>
            </a:fillRef>
            <a:effectRef idx="0">
              <a:scrgbClr r="0" g="0" b="0"/>
            </a:effectRef>
            <a:fontRef idx="none"/>
          </p:style>
          <p:txBody>
            <a:bodyPr/>
            <a:lstStyle/>
            <a:p>
              <a:endParaRPr lang="es-CL"/>
            </a:p>
          </p:txBody>
        </p:sp>
        <p:sp>
          <p:nvSpPr>
            <p:cNvPr id="154" name="Shape 30">
              <a:extLst>
                <a:ext uri="{FF2B5EF4-FFF2-40B4-BE49-F238E27FC236}">
                  <a16:creationId xmlns:a16="http://schemas.microsoft.com/office/drawing/2014/main" id="{78E965F4-4966-1056-B6E0-85D67D8C0D4F}"/>
                </a:ext>
              </a:extLst>
            </p:cNvPr>
            <p:cNvSpPr/>
            <p:nvPr/>
          </p:nvSpPr>
          <p:spPr>
            <a:xfrm>
              <a:off x="3359842" y="2502545"/>
              <a:ext cx="168707" cy="185191"/>
            </a:xfrm>
            <a:custGeom>
              <a:avLst/>
              <a:gdLst/>
              <a:ahLst/>
              <a:cxnLst/>
              <a:rect l="0" t="0" r="0" b="0"/>
              <a:pathLst>
                <a:path w="168707" h="185191">
                  <a:moveTo>
                    <a:pt x="68834" y="0"/>
                  </a:moveTo>
                  <a:lnTo>
                    <a:pt x="87998" y="12446"/>
                  </a:lnTo>
                  <a:lnTo>
                    <a:pt x="43269" y="81331"/>
                  </a:lnTo>
                  <a:cubicBezTo>
                    <a:pt x="26797" y="106718"/>
                    <a:pt x="28245" y="125717"/>
                    <a:pt x="47637" y="138341"/>
                  </a:cubicBezTo>
                  <a:cubicBezTo>
                    <a:pt x="57061" y="144450"/>
                    <a:pt x="67030" y="146012"/>
                    <a:pt x="77686" y="143040"/>
                  </a:cubicBezTo>
                  <a:cubicBezTo>
                    <a:pt x="88214" y="140017"/>
                    <a:pt x="97193" y="132893"/>
                    <a:pt x="104483" y="121691"/>
                  </a:cubicBezTo>
                  <a:lnTo>
                    <a:pt x="149428" y="52362"/>
                  </a:lnTo>
                  <a:lnTo>
                    <a:pt x="168707" y="64910"/>
                  </a:lnTo>
                  <a:lnTo>
                    <a:pt x="90576" y="185191"/>
                  </a:lnTo>
                  <a:lnTo>
                    <a:pt x="71298" y="172695"/>
                  </a:lnTo>
                  <a:lnTo>
                    <a:pt x="83731" y="153695"/>
                  </a:lnTo>
                  <a:lnTo>
                    <a:pt x="83286" y="153352"/>
                  </a:lnTo>
                  <a:cubicBezTo>
                    <a:pt x="65697" y="162712"/>
                    <a:pt x="48654" y="161989"/>
                    <a:pt x="31839" y="151168"/>
                  </a:cubicBezTo>
                  <a:cubicBezTo>
                    <a:pt x="3251" y="132512"/>
                    <a:pt x="0" y="106108"/>
                    <a:pt x="22199" y="71971"/>
                  </a:cubicBezTo>
                  <a:lnTo>
                    <a:pt x="68834" y="0"/>
                  </a:lnTo>
                  <a:close/>
                </a:path>
              </a:pathLst>
            </a:custGeom>
            <a:ln w="0" cap="flat">
              <a:miter lim="127000"/>
            </a:ln>
          </p:spPr>
          <p:style>
            <a:lnRef idx="0">
              <a:srgbClr val="000000">
                <a:alpha val="0"/>
              </a:srgbClr>
            </a:lnRef>
            <a:fillRef idx="1">
              <a:srgbClr val="EA7736"/>
            </a:fillRef>
            <a:effectRef idx="0">
              <a:scrgbClr r="0" g="0" b="0"/>
            </a:effectRef>
            <a:fontRef idx="none"/>
          </p:style>
          <p:txBody>
            <a:bodyPr/>
            <a:lstStyle/>
            <a:p>
              <a:endParaRPr lang="es-CL"/>
            </a:p>
          </p:txBody>
        </p:sp>
        <p:sp>
          <p:nvSpPr>
            <p:cNvPr id="155" name="Shape 31">
              <a:extLst>
                <a:ext uri="{FF2B5EF4-FFF2-40B4-BE49-F238E27FC236}">
                  <a16:creationId xmlns:a16="http://schemas.microsoft.com/office/drawing/2014/main" id="{7D293193-0763-C584-2C94-E00EB187F934}"/>
                </a:ext>
              </a:extLst>
            </p:cNvPr>
            <p:cNvSpPr/>
            <p:nvPr/>
          </p:nvSpPr>
          <p:spPr>
            <a:xfrm>
              <a:off x="3597271" y="2627926"/>
              <a:ext cx="71897" cy="146368"/>
            </a:xfrm>
            <a:custGeom>
              <a:avLst/>
              <a:gdLst/>
              <a:ahLst/>
              <a:cxnLst/>
              <a:rect l="0" t="0" r="0" b="0"/>
              <a:pathLst>
                <a:path w="71897" h="146368">
                  <a:moveTo>
                    <a:pt x="64937" y="0"/>
                  </a:moveTo>
                  <a:lnTo>
                    <a:pt x="71897" y="705"/>
                  </a:lnTo>
                  <a:lnTo>
                    <a:pt x="71897" y="20454"/>
                  </a:lnTo>
                  <a:lnTo>
                    <a:pt x="70293" y="20304"/>
                  </a:lnTo>
                  <a:cubicBezTo>
                    <a:pt x="64268" y="21153"/>
                    <a:pt x="58579" y="23439"/>
                    <a:pt x="53251" y="27142"/>
                  </a:cubicBezTo>
                  <a:cubicBezTo>
                    <a:pt x="42596" y="34647"/>
                    <a:pt x="34531" y="47030"/>
                    <a:pt x="29375" y="64352"/>
                  </a:cubicBezTo>
                  <a:cubicBezTo>
                    <a:pt x="24435" y="80215"/>
                    <a:pt x="24321" y="93842"/>
                    <a:pt x="28918" y="105221"/>
                  </a:cubicBezTo>
                  <a:cubicBezTo>
                    <a:pt x="33515" y="116651"/>
                    <a:pt x="42037" y="124157"/>
                    <a:pt x="54369" y="127967"/>
                  </a:cubicBezTo>
                  <a:lnTo>
                    <a:pt x="71897" y="129749"/>
                  </a:lnTo>
                  <a:lnTo>
                    <a:pt x="71897" y="146368"/>
                  </a:lnTo>
                  <a:lnTo>
                    <a:pt x="42380" y="144566"/>
                  </a:lnTo>
                  <a:cubicBezTo>
                    <a:pt x="25108" y="139295"/>
                    <a:pt x="13233" y="128919"/>
                    <a:pt x="6617" y="113451"/>
                  </a:cubicBezTo>
                  <a:cubicBezTo>
                    <a:pt x="0" y="98096"/>
                    <a:pt x="0" y="79821"/>
                    <a:pt x="6388" y="58574"/>
                  </a:cubicBezTo>
                  <a:cubicBezTo>
                    <a:pt x="13348" y="35879"/>
                    <a:pt x="24663" y="19458"/>
                    <a:pt x="40246" y="9311"/>
                  </a:cubicBezTo>
                  <a:cubicBezTo>
                    <a:pt x="48038" y="4180"/>
                    <a:pt x="56277" y="1084"/>
                    <a:pt x="64937" y="0"/>
                  </a:cubicBezTo>
                  <a:close/>
                </a:path>
              </a:pathLst>
            </a:custGeom>
            <a:ln w="0" cap="flat">
              <a:miter lim="127000"/>
            </a:ln>
          </p:spPr>
          <p:style>
            <a:lnRef idx="0">
              <a:srgbClr val="000000">
                <a:alpha val="0"/>
              </a:srgbClr>
            </a:lnRef>
            <a:fillRef idx="1">
              <a:srgbClr val="EA7736"/>
            </a:fillRef>
            <a:effectRef idx="0">
              <a:scrgbClr r="0" g="0" b="0"/>
            </a:effectRef>
            <a:fontRef idx="none"/>
          </p:style>
          <p:txBody>
            <a:bodyPr/>
            <a:lstStyle/>
            <a:p>
              <a:endParaRPr lang="es-CL"/>
            </a:p>
          </p:txBody>
        </p:sp>
        <p:sp>
          <p:nvSpPr>
            <p:cNvPr id="156" name="Shape 32">
              <a:extLst>
                <a:ext uri="{FF2B5EF4-FFF2-40B4-BE49-F238E27FC236}">
                  <a16:creationId xmlns:a16="http://schemas.microsoft.com/office/drawing/2014/main" id="{1C0E8974-FB2D-3E1E-0F46-7B22D9C2A426}"/>
                </a:ext>
              </a:extLst>
            </p:cNvPr>
            <p:cNvSpPr/>
            <p:nvPr/>
          </p:nvSpPr>
          <p:spPr>
            <a:xfrm>
              <a:off x="3669168" y="2580569"/>
              <a:ext cx="103096" cy="209969"/>
            </a:xfrm>
            <a:custGeom>
              <a:avLst/>
              <a:gdLst/>
              <a:ahLst/>
              <a:cxnLst/>
              <a:rect l="0" t="0" r="0" b="0"/>
              <a:pathLst>
                <a:path w="103096" h="209969">
                  <a:moveTo>
                    <a:pt x="81126" y="0"/>
                  </a:moveTo>
                  <a:lnTo>
                    <a:pt x="103096" y="6731"/>
                  </a:lnTo>
                  <a:lnTo>
                    <a:pt x="41095" y="209969"/>
                  </a:lnTo>
                  <a:lnTo>
                    <a:pt x="19124" y="203238"/>
                  </a:lnTo>
                  <a:lnTo>
                    <a:pt x="26185" y="179921"/>
                  </a:lnTo>
                  <a:lnTo>
                    <a:pt x="25741" y="179756"/>
                  </a:lnTo>
                  <a:cubicBezTo>
                    <a:pt x="17892" y="187039"/>
                    <a:pt x="9373" y="191703"/>
                    <a:pt x="169" y="193735"/>
                  </a:cubicBezTo>
                  <a:lnTo>
                    <a:pt x="0" y="193725"/>
                  </a:lnTo>
                  <a:lnTo>
                    <a:pt x="0" y="177106"/>
                  </a:lnTo>
                  <a:lnTo>
                    <a:pt x="128" y="177119"/>
                  </a:lnTo>
                  <a:cubicBezTo>
                    <a:pt x="5789" y="176419"/>
                    <a:pt x="11225" y="174428"/>
                    <a:pt x="16432" y="171171"/>
                  </a:cubicBezTo>
                  <a:cubicBezTo>
                    <a:pt x="26757" y="164681"/>
                    <a:pt x="33920" y="154749"/>
                    <a:pt x="38072" y="141249"/>
                  </a:cubicBezTo>
                  <a:lnTo>
                    <a:pt x="44245" y="120955"/>
                  </a:lnTo>
                  <a:cubicBezTo>
                    <a:pt x="47712" y="109918"/>
                    <a:pt x="46810" y="99377"/>
                    <a:pt x="41882" y="89459"/>
                  </a:cubicBezTo>
                  <a:cubicBezTo>
                    <a:pt x="36841" y="79540"/>
                    <a:pt x="28776" y="72809"/>
                    <a:pt x="17448" y="69443"/>
                  </a:cubicBezTo>
                  <a:lnTo>
                    <a:pt x="0" y="67811"/>
                  </a:lnTo>
                  <a:lnTo>
                    <a:pt x="0" y="48062"/>
                  </a:lnTo>
                  <a:lnTo>
                    <a:pt x="20254" y="50114"/>
                  </a:lnTo>
                  <a:cubicBezTo>
                    <a:pt x="39190" y="55829"/>
                    <a:pt x="50633" y="67488"/>
                    <a:pt x="54671" y="84861"/>
                  </a:cubicBezTo>
                  <a:lnTo>
                    <a:pt x="55230" y="85026"/>
                  </a:lnTo>
                  <a:lnTo>
                    <a:pt x="81126" y="0"/>
                  </a:lnTo>
                  <a:close/>
                </a:path>
              </a:pathLst>
            </a:custGeom>
            <a:ln w="0" cap="flat">
              <a:miter lim="127000"/>
            </a:ln>
          </p:spPr>
          <p:style>
            <a:lnRef idx="0">
              <a:srgbClr val="000000">
                <a:alpha val="0"/>
              </a:srgbClr>
            </a:lnRef>
            <a:fillRef idx="1">
              <a:srgbClr val="EA7736"/>
            </a:fillRef>
            <a:effectRef idx="0">
              <a:scrgbClr r="0" g="0" b="0"/>
            </a:effectRef>
            <a:fontRef idx="none"/>
          </p:style>
          <p:txBody>
            <a:bodyPr/>
            <a:lstStyle/>
            <a:p>
              <a:endParaRPr lang="es-CL"/>
            </a:p>
          </p:txBody>
        </p:sp>
        <p:sp>
          <p:nvSpPr>
            <p:cNvPr id="157" name="Shape 33">
              <a:extLst>
                <a:ext uri="{FF2B5EF4-FFF2-40B4-BE49-F238E27FC236}">
                  <a16:creationId xmlns:a16="http://schemas.microsoft.com/office/drawing/2014/main" id="{AE0706A4-5D48-1DAC-7482-A76A74503B38}"/>
                </a:ext>
              </a:extLst>
            </p:cNvPr>
            <p:cNvSpPr/>
            <p:nvPr/>
          </p:nvSpPr>
          <p:spPr>
            <a:xfrm>
              <a:off x="3773380" y="2664851"/>
              <a:ext cx="66880" cy="148327"/>
            </a:xfrm>
            <a:custGeom>
              <a:avLst/>
              <a:gdLst/>
              <a:ahLst/>
              <a:cxnLst/>
              <a:rect l="0" t="0" r="0" b="0"/>
              <a:pathLst>
                <a:path w="66880" h="148327">
                  <a:moveTo>
                    <a:pt x="66880" y="0"/>
                  </a:moveTo>
                  <a:lnTo>
                    <a:pt x="66880" y="18861"/>
                  </a:lnTo>
                  <a:lnTo>
                    <a:pt x="58937" y="19479"/>
                  </a:lnTo>
                  <a:cubicBezTo>
                    <a:pt x="54146" y="20889"/>
                    <a:pt x="49663" y="23314"/>
                    <a:pt x="45517" y="26762"/>
                  </a:cubicBezTo>
                  <a:cubicBezTo>
                    <a:pt x="37109" y="33595"/>
                    <a:pt x="31280" y="43183"/>
                    <a:pt x="28143" y="55401"/>
                  </a:cubicBezTo>
                  <a:lnTo>
                    <a:pt x="66880" y="59770"/>
                  </a:lnTo>
                  <a:lnTo>
                    <a:pt x="66880" y="79316"/>
                  </a:lnTo>
                  <a:lnTo>
                    <a:pt x="25679" y="74679"/>
                  </a:lnTo>
                  <a:cubicBezTo>
                    <a:pt x="24333" y="90656"/>
                    <a:pt x="27241" y="103381"/>
                    <a:pt x="34417" y="112957"/>
                  </a:cubicBezTo>
                  <a:cubicBezTo>
                    <a:pt x="41592" y="122495"/>
                    <a:pt x="52350" y="128045"/>
                    <a:pt x="66586" y="129670"/>
                  </a:cubicBezTo>
                  <a:lnTo>
                    <a:pt x="66880" y="129654"/>
                  </a:lnTo>
                  <a:lnTo>
                    <a:pt x="66880" y="148238"/>
                  </a:lnTo>
                  <a:lnTo>
                    <a:pt x="58966" y="148327"/>
                  </a:lnTo>
                  <a:cubicBezTo>
                    <a:pt x="38900" y="146028"/>
                    <a:pt x="23762" y="137735"/>
                    <a:pt x="13792" y="123498"/>
                  </a:cubicBezTo>
                  <a:cubicBezTo>
                    <a:pt x="3708" y="109262"/>
                    <a:pt x="0" y="90377"/>
                    <a:pt x="2578" y="66894"/>
                  </a:cubicBezTo>
                  <a:cubicBezTo>
                    <a:pt x="5042" y="44746"/>
                    <a:pt x="13449" y="27308"/>
                    <a:pt x="27584" y="14824"/>
                  </a:cubicBezTo>
                  <a:cubicBezTo>
                    <a:pt x="34646" y="8512"/>
                    <a:pt x="42294" y="4055"/>
                    <a:pt x="50505" y="1442"/>
                  </a:cubicBezTo>
                  <a:lnTo>
                    <a:pt x="66880" y="0"/>
                  </a:lnTo>
                  <a:close/>
                </a:path>
              </a:pathLst>
            </a:custGeom>
            <a:ln w="0" cap="flat">
              <a:miter lim="127000"/>
            </a:ln>
          </p:spPr>
          <p:style>
            <a:lnRef idx="0">
              <a:srgbClr val="000000">
                <a:alpha val="0"/>
              </a:srgbClr>
            </a:lnRef>
            <a:fillRef idx="1">
              <a:srgbClr val="EA7736"/>
            </a:fillRef>
            <a:effectRef idx="0">
              <a:scrgbClr r="0" g="0" b="0"/>
            </a:effectRef>
            <a:fontRef idx="none"/>
          </p:style>
          <p:txBody>
            <a:bodyPr/>
            <a:lstStyle/>
            <a:p>
              <a:endParaRPr lang="es-CL"/>
            </a:p>
          </p:txBody>
        </p:sp>
        <p:sp>
          <p:nvSpPr>
            <p:cNvPr id="158" name="Shape 34">
              <a:extLst>
                <a:ext uri="{FF2B5EF4-FFF2-40B4-BE49-F238E27FC236}">
                  <a16:creationId xmlns:a16="http://schemas.microsoft.com/office/drawing/2014/main" id="{C573F4E4-5172-BC47-0667-3B7CD7AA8887}"/>
                </a:ext>
              </a:extLst>
            </p:cNvPr>
            <p:cNvSpPr/>
            <p:nvPr/>
          </p:nvSpPr>
          <p:spPr>
            <a:xfrm>
              <a:off x="3840260" y="2783650"/>
              <a:ext cx="45782" cy="29439"/>
            </a:xfrm>
            <a:custGeom>
              <a:avLst/>
              <a:gdLst/>
              <a:ahLst/>
              <a:cxnLst/>
              <a:rect l="0" t="0" r="0" b="0"/>
              <a:pathLst>
                <a:path w="45782" h="29439">
                  <a:moveTo>
                    <a:pt x="45782" y="0"/>
                  </a:moveTo>
                  <a:lnTo>
                    <a:pt x="43433" y="21399"/>
                  </a:lnTo>
                  <a:cubicBezTo>
                    <a:pt x="36594" y="25273"/>
                    <a:pt x="28913" y="27867"/>
                    <a:pt x="20365" y="29212"/>
                  </a:cubicBezTo>
                  <a:lnTo>
                    <a:pt x="0" y="29439"/>
                  </a:lnTo>
                  <a:lnTo>
                    <a:pt x="0" y="10855"/>
                  </a:lnTo>
                  <a:lnTo>
                    <a:pt x="23254" y="9527"/>
                  </a:lnTo>
                  <a:cubicBezTo>
                    <a:pt x="30933" y="7712"/>
                    <a:pt x="38441" y="4534"/>
                    <a:pt x="45782" y="0"/>
                  </a:cubicBezTo>
                  <a:close/>
                </a:path>
              </a:pathLst>
            </a:custGeom>
            <a:ln w="0" cap="flat">
              <a:miter lim="127000"/>
            </a:ln>
          </p:spPr>
          <p:style>
            <a:lnRef idx="0">
              <a:srgbClr val="000000">
                <a:alpha val="0"/>
              </a:srgbClr>
            </a:lnRef>
            <a:fillRef idx="1">
              <a:srgbClr val="EA7736"/>
            </a:fillRef>
            <a:effectRef idx="0">
              <a:scrgbClr r="0" g="0" b="0"/>
            </a:effectRef>
            <a:fontRef idx="none"/>
          </p:style>
          <p:txBody>
            <a:bodyPr/>
            <a:lstStyle/>
            <a:p>
              <a:endParaRPr lang="es-CL"/>
            </a:p>
          </p:txBody>
        </p:sp>
        <p:sp>
          <p:nvSpPr>
            <p:cNvPr id="159" name="Shape 35">
              <a:extLst>
                <a:ext uri="{FF2B5EF4-FFF2-40B4-BE49-F238E27FC236}">
                  <a16:creationId xmlns:a16="http://schemas.microsoft.com/office/drawing/2014/main" id="{B98CEA41-4E6A-5FF5-5329-D6E630FCE3FB}"/>
                </a:ext>
              </a:extLst>
            </p:cNvPr>
            <p:cNvSpPr/>
            <p:nvPr/>
          </p:nvSpPr>
          <p:spPr>
            <a:xfrm>
              <a:off x="3840260" y="2663978"/>
              <a:ext cx="63156" cy="86881"/>
            </a:xfrm>
            <a:custGeom>
              <a:avLst/>
              <a:gdLst/>
              <a:ahLst/>
              <a:cxnLst/>
              <a:rect l="0" t="0" r="0" b="0"/>
              <a:pathLst>
                <a:path w="63156" h="86881">
                  <a:moveTo>
                    <a:pt x="9917" y="0"/>
                  </a:moveTo>
                  <a:cubicBezTo>
                    <a:pt x="28523" y="2070"/>
                    <a:pt x="42302" y="9754"/>
                    <a:pt x="51167" y="22924"/>
                  </a:cubicBezTo>
                  <a:cubicBezTo>
                    <a:pt x="60019" y="36208"/>
                    <a:pt x="63156" y="53531"/>
                    <a:pt x="60806" y="74879"/>
                  </a:cubicBezTo>
                  <a:lnTo>
                    <a:pt x="59460" y="86881"/>
                  </a:lnTo>
                  <a:lnTo>
                    <a:pt x="0" y="80189"/>
                  </a:lnTo>
                  <a:lnTo>
                    <a:pt x="0" y="60643"/>
                  </a:lnTo>
                  <a:lnTo>
                    <a:pt x="38276" y="64961"/>
                  </a:lnTo>
                  <a:cubicBezTo>
                    <a:pt x="39737" y="51727"/>
                    <a:pt x="37717" y="41135"/>
                    <a:pt x="32219" y="33122"/>
                  </a:cubicBezTo>
                  <a:cubicBezTo>
                    <a:pt x="26732" y="25044"/>
                    <a:pt x="18439" y="20396"/>
                    <a:pt x="7326" y="19164"/>
                  </a:cubicBezTo>
                  <a:lnTo>
                    <a:pt x="0" y="19734"/>
                  </a:lnTo>
                  <a:lnTo>
                    <a:pt x="0" y="873"/>
                  </a:lnTo>
                  <a:lnTo>
                    <a:pt x="9917" y="0"/>
                  </a:lnTo>
                  <a:close/>
                </a:path>
              </a:pathLst>
            </a:custGeom>
            <a:ln w="0" cap="flat">
              <a:miter lim="127000"/>
            </a:ln>
          </p:spPr>
          <p:style>
            <a:lnRef idx="0">
              <a:srgbClr val="000000">
                <a:alpha val="0"/>
              </a:srgbClr>
            </a:lnRef>
            <a:fillRef idx="1">
              <a:srgbClr val="EA7736"/>
            </a:fillRef>
            <a:effectRef idx="0">
              <a:scrgbClr r="0" g="0" b="0"/>
            </a:effectRef>
            <a:fontRef idx="none"/>
          </p:style>
          <p:txBody>
            <a:bodyPr/>
            <a:lstStyle/>
            <a:p>
              <a:endParaRPr lang="es-CL"/>
            </a:p>
          </p:txBody>
        </p:sp>
        <p:sp>
          <p:nvSpPr>
            <p:cNvPr id="160" name="Shape 36">
              <a:extLst>
                <a:ext uri="{FF2B5EF4-FFF2-40B4-BE49-F238E27FC236}">
                  <a16:creationId xmlns:a16="http://schemas.microsoft.com/office/drawing/2014/main" id="{A37BD870-AD7C-2AE8-76BE-EA02F4C1E4A2}"/>
                </a:ext>
              </a:extLst>
            </p:cNvPr>
            <p:cNvSpPr/>
            <p:nvPr/>
          </p:nvSpPr>
          <p:spPr>
            <a:xfrm>
              <a:off x="3932800" y="2665935"/>
              <a:ext cx="111976" cy="152070"/>
            </a:xfrm>
            <a:custGeom>
              <a:avLst/>
              <a:gdLst/>
              <a:ahLst/>
              <a:cxnLst/>
              <a:rect l="0" t="0" r="0" b="0"/>
              <a:pathLst>
                <a:path w="111976" h="152070">
                  <a:moveTo>
                    <a:pt x="71615" y="737"/>
                  </a:moveTo>
                  <a:cubicBezTo>
                    <a:pt x="84188" y="0"/>
                    <a:pt x="95377" y="1791"/>
                    <a:pt x="105258" y="5944"/>
                  </a:cubicBezTo>
                  <a:lnTo>
                    <a:pt x="106476" y="29489"/>
                  </a:lnTo>
                  <a:cubicBezTo>
                    <a:pt x="95491" y="22593"/>
                    <a:pt x="83832" y="19456"/>
                    <a:pt x="71729" y="20066"/>
                  </a:cubicBezTo>
                  <a:cubicBezTo>
                    <a:pt x="57162" y="20803"/>
                    <a:pt x="45389" y="26733"/>
                    <a:pt x="36538" y="37719"/>
                  </a:cubicBezTo>
                  <a:cubicBezTo>
                    <a:pt x="27787" y="48704"/>
                    <a:pt x="23761" y="62725"/>
                    <a:pt x="24650" y="79819"/>
                  </a:cubicBezTo>
                  <a:cubicBezTo>
                    <a:pt x="25540" y="96571"/>
                    <a:pt x="30709" y="109639"/>
                    <a:pt x="40005" y="118885"/>
                  </a:cubicBezTo>
                  <a:cubicBezTo>
                    <a:pt x="49314" y="128079"/>
                    <a:pt x="61315" y="132334"/>
                    <a:pt x="76225" y="131547"/>
                  </a:cubicBezTo>
                  <a:cubicBezTo>
                    <a:pt x="88773" y="130937"/>
                    <a:pt x="100203" y="126111"/>
                    <a:pt x="110858" y="117259"/>
                  </a:cubicBezTo>
                  <a:lnTo>
                    <a:pt x="111976" y="139116"/>
                  </a:lnTo>
                  <a:cubicBezTo>
                    <a:pt x="101321" y="146241"/>
                    <a:pt x="88430" y="150215"/>
                    <a:pt x="73304" y="151003"/>
                  </a:cubicBezTo>
                  <a:cubicBezTo>
                    <a:pt x="52908" y="152070"/>
                    <a:pt x="35979" y="146291"/>
                    <a:pt x="22746" y="133744"/>
                  </a:cubicBezTo>
                  <a:cubicBezTo>
                    <a:pt x="9525" y="121120"/>
                    <a:pt x="2337" y="104191"/>
                    <a:pt x="1219" y="82956"/>
                  </a:cubicBezTo>
                  <a:cubicBezTo>
                    <a:pt x="0" y="59411"/>
                    <a:pt x="5829" y="40081"/>
                    <a:pt x="18491" y="25057"/>
                  </a:cubicBezTo>
                  <a:cubicBezTo>
                    <a:pt x="31369" y="10033"/>
                    <a:pt x="48971" y="1905"/>
                    <a:pt x="71615" y="737"/>
                  </a:cubicBezTo>
                  <a:close/>
                </a:path>
              </a:pathLst>
            </a:custGeom>
            <a:ln w="0" cap="flat">
              <a:miter lim="127000"/>
            </a:ln>
          </p:spPr>
          <p:style>
            <a:lnRef idx="0">
              <a:srgbClr val="000000">
                <a:alpha val="0"/>
              </a:srgbClr>
            </a:lnRef>
            <a:fillRef idx="1">
              <a:srgbClr val="EA7736"/>
            </a:fillRef>
            <a:effectRef idx="0">
              <a:scrgbClr r="0" g="0" b="0"/>
            </a:effectRef>
            <a:fontRef idx="none"/>
          </p:style>
          <p:txBody>
            <a:bodyPr/>
            <a:lstStyle/>
            <a:p>
              <a:endParaRPr lang="es-CL"/>
            </a:p>
          </p:txBody>
        </p:sp>
        <p:sp>
          <p:nvSpPr>
            <p:cNvPr id="161" name="Shape 37">
              <a:extLst>
                <a:ext uri="{FF2B5EF4-FFF2-40B4-BE49-F238E27FC236}">
                  <a16:creationId xmlns:a16="http://schemas.microsoft.com/office/drawing/2014/main" id="{B0C379B0-609A-5544-A6C8-C63EA288B1CA}"/>
                </a:ext>
              </a:extLst>
            </p:cNvPr>
            <p:cNvSpPr/>
            <p:nvPr/>
          </p:nvSpPr>
          <p:spPr>
            <a:xfrm>
              <a:off x="4069114" y="2658924"/>
              <a:ext cx="45834" cy="145402"/>
            </a:xfrm>
            <a:custGeom>
              <a:avLst/>
              <a:gdLst/>
              <a:ahLst/>
              <a:cxnLst/>
              <a:rect l="0" t="0" r="0" b="0"/>
              <a:pathLst>
                <a:path w="45834" h="145402">
                  <a:moveTo>
                    <a:pt x="22632" y="0"/>
                  </a:moveTo>
                  <a:lnTo>
                    <a:pt x="45834" y="141643"/>
                  </a:lnTo>
                  <a:lnTo>
                    <a:pt x="23203" y="145402"/>
                  </a:lnTo>
                  <a:lnTo>
                    <a:pt x="0" y="3759"/>
                  </a:lnTo>
                  <a:lnTo>
                    <a:pt x="22632" y="0"/>
                  </a:lnTo>
                  <a:close/>
                </a:path>
              </a:pathLst>
            </a:custGeom>
            <a:ln w="0" cap="flat">
              <a:miter lim="127000"/>
            </a:ln>
          </p:spPr>
          <p:style>
            <a:lnRef idx="0">
              <a:srgbClr val="000000">
                <a:alpha val="0"/>
              </a:srgbClr>
            </a:lnRef>
            <a:fillRef idx="1">
              <a:srgbClr val="EA7736"/>
            </a:fillRef>
            <a:effectRef idx="0">
              <a:scrgbClr r="0" g="0" b="0"/>
            </a:effectRef>
            <a:fontRef idx="none"/>
          </p:style>
          <p:txBody>
            <a:bodyPr/>
            <a:lstStyle/>
            <a:p>
              <a:endParaRPr lang="es-CL"/>
            </a:p>
          </p:txBody>
        </p:sp>
        <p:sp>
          <p:nvSpPr>
            <p:cNvPr id="162" name="Shape 38">
              <a:extLst>
                <a:ext uri="{FF2B5EF4-FFF2-40B4-BE49-F238E27FC236}">
                  <a16:creationId xmlns:a16="http://schemas.microsoft.com/office/drawing/2014/main" id="{E8757B47-BBBD-8F8D-C622-F516D767DA0D}"/>
                </a:ext>
              </a:extLst>
            </p:cNvPr>
            <p:cNvSpPr/>
            <p:nvPr/>
          </p:nvSpPr>
          <p:spPr>
            <a:xfrm>
              <a:off x="4056999" y="2594700"/>
              <a:ext cx="30937" cy="30823"/>
            </a:xfrm>
            <a:custGeom>
              <a:avLst/>
              <a:gdLst/>
              <a:ahLst/>
              <a:cxnLst/>
              <a:rect l="0" t="0" r="0" b="0"/>
              <a:pathLst>
                <a:path w="30937" h="30823">
                  <a:moveTo>
                    <a:pt x="12890" y="673"/>
                  </a:moveTo>
                  <a:cubicBezTo>
                    <a:pt x="17031" y="0"/>
                    <a:pt x="20853" y="787"/>
                    <a:pt x="24219" y="3137"/>
                  </a:cubicBezTo>
                  <a:cubicBezTo>
                    <a:pt x="27572" y="5486"/>
                    <a:pt x="29604" y="8788"/>
                    <a:pt x="30378" y="12992"/>
                  </a:cubicBezTo>
                  <a:cubicBezTo>
                    <a:pt x="30937" y="17094"/>
                    <a:pt x="30163" y="20790"/>
                    <a:pt x="27686" y="24092"/>
                  </a:cubicBezTo>
                  <a:cubicBezTo>
                    <a:pt x="25222" y="27457"/>
                    <a:pt x="21971" y="29413"/>
                    <a:pt x="17716" y="30150"/>
                  </a:cubicBezTo>
                  <a:cubicBezTo>
                    <a:pt x="13678" y="30823"/>
                    <a:pt x="9982" y="29985"/>
                    <a:pt x="6731" y="27686"/>
                  </a:cubicBezTo>
                  <a:cubicBezTo>
                    <a:pt x="3480" y="25387"/>
                    <a:pt x="1460" y="22072"/>
                    <a:pt x="787" y="17869"/>
                  </a:cubicBezTo>
                  <a:cubicBezTo>
                    <a:pt x="0" y="13614"/>
                    <a:pt x="901" y="9855"/>
                    <a:pt x="3365" y="6617"/>
                  </a:cubicBezTo>
                  <a:cubicBezTo>
                    <a:pt x="5715" y="3302"/>
                    <a:pt x="8852" y="1346"/>
                    <a:pt x="12890" y="673"/>
                  </a:cubicBezTo>
                  <a:close/>
                </a:path>
              </a:pathLst>
            </a:custGeom>
            <a:ln w="0" cap="flat">
              <a:miter lim="127000"/>
            </a:ln>
          </p:spPr>
          <p:style>
            <a:lnRef idx="0">
              <a:srgbClr val="000000">
                <a:alpha val="0"/>
              </a:srgbClr>
            </a:lnRef>
            <a:fillRef idx="1">
              <a:srgbClr val="EA7736"/>
            </a:fillRef>
            <a:effectRef idx="0">
              <a:scrgbClr r="0" g="0" b="0"/>
            </a:effectRef>
            <a:fontRef idx="none"/>
          </p:style>
          <p:txBody>
            <a:bodyPr/>
            <a:lstStyle/>
            <a:p>
              <a:endParaRPr lang="es-CL"/>
            </a:p>
          </p:txBody>
        </p:sp>
        <p:sp>
          <p:nvSpPr>
            <p:cNvPr id="163" name="Shape 39">
              <a:extLst>
                <a:ext uri="{FF2B5EF4-FFF2-40B4-BE49-F238E27FC236}">
                  <a16:creationId xmlns:a16="http://schemas.microsoft.com/office/drawing/2014/main" id="{6A4911FB-6231-96B4-4C7B-1ACB14A7C026}"/>
                </a:ext>
              </a:extLst>
            </p:cNvPr>
            <p:cNvSpPr/>
            <p:nvPr/>
          </p:nvSpPr>
          <p:spPr>
            <a:xfrm>
              <a:off x="4135016" y="2630904"/>
              <a:ext cx="113335" cy="158115"/>
            </a:xfrm>
            <a:custGeom>
              <a:avLst/>
              <a:gdLst/>
              <a:ahLst/>
              <a:cxnLst/>
              <a:rect l="0" t="0" r="0" b="0"/>
              <a:pathLst>
                <a:path w="113335" h="158115">
                  <a:moveTo>
                    <a:pt x="77572" y="1511"/>
                  </a:moveTo>
                  <a:lnTo>
                    <a:pt x="83744" y="23876"/>
                  </a:lnTo>
                  <a:cubicBezTo>
                    <a:pt x="71743" y="20066"/>
                    <a:pt x="59081" y="19952"/>
                    <a:pt x="45847" y="23711"/>
                  </a:cubicBezTo>
                  <a:cubicBezTo>
                    <a:pt x="41707" y="24879"/>
                    <a:pt x="38113" y="26340"/>
                    <a:pt x="35090" y="28257"/>
                  </a:cubicBezTo>
                  <a:cubicBezTo>
                    <a:pt x="31953" y="30099"/>
                    <a:pt x="29490" y="32283"/>
                    <a:pt x="27584" y="34633"/>
                  </a:cubicBezTo>
                  <a:cubicBezTo>
                    <a:pt x="25679" y="36995"/>
                    <a:pt x="24448" y="39573"/>
                    <a:pt x="23775" y="42316"/>
                  </a:cubicBezTo>
                  <a:cubicBezTo>
                    <a:pt x="23203" y="45059"/>
                    <a:pt x="23203" y="47866"/>
                    <a:pt x="24003" y="50775"/>
                  </a:cubicBezTo>
                  <a:cubicBezTo>
                    <a:pt x="25121" y="54369"/>
                    <a:pt x="26454" y="57175"/>
                    <a:pt x="28473" y="59245"/>
                  </a:cubicBezTo>
                  <a:cubicBezTo>
                    <a:pt x="30493" y="61315"/>
                    <a:pt x="32969" y="62941"/>
                    <a:pt x="36106" y="64122"/>
                  </a:cubicBezTo>
                  <a:cubicBezTo>
                    <a:pt x="39129" y="65303"/>
                    <a:pt x="42710" y="66192"/>
                    <a:pt x="46634" y="66700"/>
                  </a:cubicBezTo>
                  <a:cubicBezTo>
                    <a:pt x="50787" y="67259"/>
                    <a:pt x="55271" y="67767"/>
                    <a:pt x="60312" y="68263"/>
                  </a:cubicBezTo>
                  <a:cubicBezTo>
                    <a:pt x="67158" y="68885"/>
                    <a:pt x="73317" y="69786"/>
                    <a:pt x="78930" y="70904"/>
                  </a:cubicBezTo>
                  <a:cubicBezTo>
                    <a:pt x="84417" y="72022"/>
                    <a:pt x="89345" y="73647"/>
                    <a:pt x="93612" y="75781"/>
                  </a:cubicBezTo>
                  <a:cubicBezTo>
                    <a:pt x="97980" y="77914"/>
                    <a:pt x="101562" y="80772"/>
                    <a:pt x="104483" y="84303"/>
                  </a:cubicBezTo>
                  <a:cubicBezTo>
                    <a:pt x="107391" y="87782"/>
                    <a:pt x="109753" y="92367"/>
                    <a:pt x="111328" y="97917"/>
                  </a:cubicBezTo>
                  <a:cubicBezTo>
                    <a:pt x="113221" y="104750"/>
                    <a:pt x="113335" y="111150"/>
                    <a:pt x="111773" y="116980"/>
                  </a:cubicBezTo>
                  <a:cubicBezTo>
                    <a:pt x="110084" y="122923"/>
                    <a:pt x="107277" y="128194"/>
                    <a:pt x="103251" y="132956"/>
                  </a:cubicBezTo>
                  <a:cubicBezTo>
                    <a:pt x="99111" y="137719"/>
                    <a:pt x="93942" y="141757"/>
                    <a:pt x="87897" y="145275"/>
                  </a:cubicBezTo>
                  <a:cubicBezTo>
                    <a:pt x="81737" y="148755"/>
                    <a:pt x="75108" y="151447"/>
                    <a:pt x="67945" y="153467"/>
                  </a:cubicBezTo>
                  <a:cubicBezTo>
                    <a:pt x="53708" y="157442"/>
                    <a:pt x="40577" y="158115"/>
                    <a:pt x="28588" y="155537"/>
                  </a:cubicBezTo>
                  <a:lnTo>
                    <a:pt x="21971" y="131775"/>
                  </a:lnTo>
                  <a:cubicBezTo>
                    <a:pt x="36551" y="137376"/>
                    <a:pt x="51016" y="138049"/>
                    <a:pt x="65468" y="134074"/>
                  </a:cubicBezTo>
                  <a:cubicBezTo>
                    <a:pt x="84976" y="128575"/>
                    <a:pt x="92825" y="119443"/>
                    <a:pt x="89230" y="106439"/>
                  </a:cubicBezTo>
                  <a:cubicBezTo>
                    <a:pt x="88227" y="102743"/>
                    <a:pt x="86538" y="99822"/>
                    <a:pt x="84074" y="97752"/>
                  </a:cubicBezTo>
                  <a:cubicBezTo>
                    <a:pt x="81737" y="95618"/>
                    <a:pt x="78930" y="93993"/>
                    <a:pt x="75438" y="92824"/>
                  </a:cubicBezTo>
                  <a:cubicBezTo>
                    <a:pt x="72085" y="91580"/>
                    <a:pt x="68275" y="90805"/>
                    <a:pt x="64008" y="90297"/>
                  </a:cubicBezTo>
                  <a:cubicBezTo>
                    <a:pt x="59754" y="89738"/>
                    <a:pt x="55156" y="89230"/>
                    <a:pt x="50343" y="88836"/>
                  </a:cubicBezTo>
                  <a:cubicBezTo>
                    <a:pt x="43498" y="88062"/>
                    <a:pt x="37325" y="87211"/>
                    <a:pt x="32055" y="85979"/>
                  </a:cubicBezTo>
                  <a:cubicBezTo>
                    <a:pt x="26696" y="84861"/>
                    <a:pt x="22085" y="83121"/>
                    <a:pt x="18174" y="80886"/>
                  </a:cubicBezTo>
                  <a:cubicBezTo>
                    <a:pt x="14237" y="78638"/>
                    <a:pt x="10871" y="75781"/>
                    <a:pt x="8192" y="72199"/>
                  </a:cubicBezTo>
                  <a:cubicBezTo>
                    <a:pt x="5499" y="68720"/>
                    <a:pt x="3480" y="64287"/>
                    <a:pt x="1905" y="58966"/>
                  </a:cubicBezTo>
                  <a:cubicBezTo>
                    <a:pt x="114" y="52514"/>
                    <a:pt x="0" y="46355"/>
                    <a:pt x="1575" y="40526"/>
                  </a:cubicBezTo>
                  <a:cubicBezTo>
                    <a:pt x="3137" y="34696"/>
                    <a:pt x="5944" y="29426"/>
                    <a:pt x="9982" y="24600"/>
                  </a:cubicBezTo>
                  <a:cubicBezTo>
                    <a:pt x="13907" y="19901"/>
                    <a:pt x="18834" y="15748"/>
                    <a:pt x="24664" y="12281"/>
                  </a:cubicBezTo>
                  <a:cubicBezTo>
                    <a:pt x="30607" y="8737"/>
                    <a:pt x="36881" y="6109"/>
                    <a:pt x="43612" y="4204"/>
                  </a:cubicBezTo>
                  <a:cubicBezTo>
                    <a:pt x="55613" y="952"/>
                    <a:pt x="66929" y="0"/>
                    <a:pt x="77572" y="1511"/>
                  </a:cubicBezTo>
                  <a:close/>
                </a:path>
              </a:pathLst>
            </a:custGeom>
            <a:ln w="0" cap="flat">
              <a:miter lim="127000"/>
            </a:ln>
          </p:spPr>
          <p:style>
            <a:lnRef idx="0">
              <a:srgbClr val="000000">
                <a:alpha val="0"/>
              </a:srgbClr>
            </a:lnRef>
            <a:fillRef idx="1">
              <a:srgbClr val="EA7736"/>
            </a:fillRef>
            <a:effectRef idx="0">
              <a:scrgbClr r="0" g="0" b="0"/>
            </a:effectRef>
            <a:fontRef idx="none"/>
          </p:style>
          <p:txBody>
            <a:bodyPr/>
            <a:lstStyle/>
            <a:p>
              <a:endParaRPr lang="es-CL"/>
            </a:p>
          </p:txBody>
        </p:sp>
        <p:sp>
          <p:nvSpPr>
            <p:cNvPr id="164" name="Shape 40">
              <a:extLst>
                <a:ext uri="{FF2B5EF4-FFF2-40B4-BE49-F238E27FC236}">
                  <a16:creationId xmlns:a16="http://schemas.microsoft.com/office/drawing/2014/main" id="{B0859BAD-817B-DC26-732A-597C179C822E}"/>
                </a:ext>
              </a:extLst>
            </p:cNvPr>
            <p:cNvSpPr/>
            <p:nvPr/>
          </p:nvSpPr>
          <p:spPr>
            <a:xfrm>
              <a:off x="4247905" y="2606687"/>
              <a:ext cx="74993" cy="141694"/>
            </a:xfrm>
            <a:custGeom>
              <a:avLst/>
              <a:gdLst/>
              <a:ahLst/>
              <a:cxnLst/>
              <a:rect l="0" t="0" r="0" b="0"/>
              <a:pathLst>
                <a:path w="74993" h="141694">
                  <a:moveTo>
                    <a:pt x="21412" y="0"/>
                  </a:moveTo>
                  <a:lnTo>
                    <a:pt x="74993" y="133121"/>
                  </a:lnTo>
                  <a:lnTo>
                    <a:pt x="53696" y="141694"/>
                  </a:lnTo>
                  <a:lnTo>
                    <a:pt x="0" y="8572"/>
                  </a:lnTo>
                  <a:lnTo>
                    <a:pt x="21412" y="0"/>
                  </a:lnTo>
                  <a:close/>
                </a:path>
              </a:pathLst>
            </a:custGeom>
            <a:ln w="0" cap="flat">
              <a:miter lim="127000"/>
            </a:ln>
          </p:spPr>
          <p:style>
            <a:lnRef idx="0">
              <a:srgbClr val="000000">
                <a:alpha val="0"/>
              </a:srgbClr>
            </a:lnRef>
            <a:fillRef idx="1">
              <a:srgbClr val="EA7736"/>
            </a:fillRef>
            <a:effectRef idx="0">
              <a:scrgbClr r="0" g="0" b="0"/>
            </a:effectRef>
            <a:fontRef idx="none"/>
          </p:style>
          <p:txBody>
            <a:bodyPr/>
            <a:lstStyle/>
            <a:p>
              <a:endParaRPr lang="es-CL"/>
            </a:p>
          </p:txBody>
        </p:sp>
        <p:sp>
          <p:nvSpPr>
            <p:cNvPr id="165" name="Shape 41">
              <a:extLst>
                <a:ext uri="{FF2B5EF4-FFF2-40B4-BE49-F238E27FC236}">
                  <a16:creationId xmlns:a16="http://schemas.microsoft.com/office/drawing/2014/main" id="{46EEAB07-DD9C-F479-EFA4-EEA77B553F7A}"/>
                </a:ext>
              </a:extLst>
            </p:cNvPr>
            <p:cNvSpPr/>
            <p:nvPr/>
          </p:nvSpPr>
          <p:spPr>
            <a:xfrm>
              <a:off x="4224359" y="2547784"/>
              <a:ext cx="30950" cy="30823"/>
            </a:xfrm>
            <a:custGeom>
              <a:avLst/>
              <a:gdLst/>
              <a:ahLst/>
              <a:cxnLst/>
              <a:rect l="0" t="0" r="0" b="0"/>
              <a:pathLst>
                <a:path w="30950" h="30823">
                  <a:moveTo>
                    <a:pt x="21311" y="1511"/>
                  </a:moveTo>
                  <a:cubicBezTo>
                    <a:pt x="25121" y="3086"/>
                    <a:pt x="27813" y="5829"/>
                    <a:pt x="29375" y="9855"/>
                  </a:cubicBezTo>
                  <a:cubicBezTo>
                    <a:pt x="30950" y="13678"/>
                    <a:pt x="30836" y="17488"/>
                    <a:pt x="29261" y="21298"/>
                  </a:cubicBezTo>
                  <a:cubicBezTo>
                    <a:pt x="27584" y="25057"/>
                    <a:pt x="24892" y="27737"/>
                    <a:pt x="20853" y="29261"/>
                  </a:cubicBezTo>
                  <a:cubicBezTo>
                    <a:pt x="17044" y="30823"/>
                    <a:pt x="13348" y="30823"/>
                    <a:pt x="9525" y="29362"/>
                  </a:cubicBezTo>
                  <a:cubicBezTo>
                    <a:pt x="5944" y="27800"/>
                    <a:pt x="3251" y="25057"/>
                    <a:pt x="1689" y="21069"/>
                  </a:cubicBezTo>
                  <a:cubicBezTo>
                    <a:pt x="0" y="17094"/>
                    <a:pt x="0" y="13170"/>
                    <a:pt x="1689" y="9461"/>
                  </a:cubicBezTo>
                  <a:cubicBezTo>
                    <a:pt x="3251" y="5766"/>
                    <a:pt x="5944" y="3137"/>
                    <a:pt x="9766" y="1625"/>
                  </a:cubicBezTo>
                  <a:cubicBezTo>
                    <a:pt x="13678" y="0"/>
                    <a:pt x="17488" y="0"/>
                    <a:pt x="21311" y="1511"/>
                  </a:cubicBezTo>
                  <a:close/>
                </a:path>
              </a:pathLst>
            </a:custGeom>
            <a:ln w="0" cap="flat">
              <a:miter lim="127000"/>
            </a:ln>
          </p:spPr>
          <p:style>
            <a:lnRef idx="0">
              <a:srgbClr val="000000">
                <a:alpha val="0"/>
              </a:srgbClr>
            </a:lnRef>
            <a:fillRef idx="1">
              <a:srgbClr val="EA7736"/>
            </a:fillRef>
            <a:effectRef idx="0">
              <a:scrgbClr r="0" g="0" b="0"/>
            </a:effectRef>
            <a:fontRef idx="none"/>
          </p:style>
          <p:txBody>
            <a:bodyPr/>
            <a:lstStyle/>
            <a:p>
              <a:endParaRPr lang="es-CL"/>
            </a:p>
          </p:txBody>
        </p:sp>
        <p:sp>
          <p:nvSpPr>
            <p:cNvPr id="166" name="Shape 42">
              <a:extLst>
                <a:ext uri="{FF2B5EF4-FFF2-40B4-BE49-F238E27FC236}">
                  <a16:creationId xmlns:a16="http://schemas.microsoft.com/office/drawing/2014/main" id="{1E1B6F30-6318-CA91-D2B5-CD9D22F369ED}"/>
                </a:ext>
              </a:extLst>
            </p:cNvPr>
            <p:cNvSpPr/>
            <p:nvPr/>
          </p:nvSpPr>
          <p:spPr>
            <a:xfrm>
              <a:off x="4321563" y="2546856"/>
              <a:ext cx="76468" cy="151190"/>
            </a:xfrm>
            <a:custGeom>
              <a:avLst/>
              <a:gdLst/>
              <a:ahLst/>
              <a:cxnLst/>
              <a:rect l="0" t="0" r="0" b="0"/>
              <a:pathLst>
                <a:path w="76468" h="151190">
                  <a:moveTo>
                    <a:pt x="68261" y="0"/>
                  </a:moveTo>
                  <a:lnTo>
                    <a:pt x="76468" y="698"/>
                  </a:lnTo>
                  <a:lnTo>
                    <a:pt x="76468" y="21997"/>
                  </a:lnTo>
                  <a:lnTo>
                    <a:pt x="68008" y="20912"/>
                  </a:lnTo>
                  <a:cubicBezTo>
                    <a:pt x="61846" y="21633"/>
                    <a:pt x="55544" y="23846"/>
                    <a:pt x="49098" y="27548"/>
                  </a:cubicBezTo>
                  <a:cubicBezTo>
                    <a:pt x="36309" y="34838"/>
                    <a:pt x="28702" y="45036"/>
                    <a:pt x="26111" y="58041"/>
                  </a:cubicBezTo>
                  <a:cubicBezTo>
                    <a:pt x="23647" y="70982"/>
                    <a:pt x="26784" y="85117"/>
                    <a:pt x="35535" y="100408"/>
                  </a:cubicBezTo>
                  <a:cubicBezTo>
                    <a:pt x="43942" y="115216"/>
                    <a:pt x="54356" y="124741"/>
                    <a:pt x="66815" y="128945"/>
                  </a:cubicBezTo>
                  <a:lnTo>
                    <a:pt x="76468" y="129987"/>
                  </a:lnTo>
                  <a:lnTo>
                    <a:pt x="76468" y="151190"/>
                  </a:lnTo>
                  <a:lnTo>
                    <a:pt x="58394" y="149785"/>
                  </a:lnTo>
                  <a:cubicBezTo>
                    <a:pt x="40805" y="144413"/>
                    <a:pt x="26454" y="132082"/>
                    <a:pt x="15468" y="112854"/>
                  </a:cubicBezTo>
                  <a:cubicBezTo>
                    <a:pt x="3467" y="91886"/>
                    <a:pt x="0" y="72328"/>
                    <a:pt x="4699" y="54002"/>
                  </a:cubicBezTo>
                  <a:cubicBezTo>
                    <a:pt x="9411" y="35739"/>
                    <a:pt x="21514" y="21046"/>
                    <a:pt x="40907" y="9895"/>
                  </a:cubicBezTo>
                  <a:cubicBezTo>
                    <a:pt x="50267" y="4567"/>
                    <a:pt x="59376" y="1275"/>
                    <a:pt x="68261" y="0"/>
                  </a:cubicBezTo>
                  <a:close/>
                </a:path>
              </a:pathLst>
            </a:custGeom>
            <a:ln w="0" cap="flat">
              <a:miter lim="127000"/>
            </a:ln>
          </p:spPr>
          <p:style>
            <a:lnRef idx="0">
              <a:srgbClr val="000000">
                <a:alpha val="0"/>
              </a:srgbClr>
            </a:lnRef>
            <a:fillRef idx="1">
              <a:srgbClr val="EA7736"/>
            </a:fillRef>
            <a:effectRef idx="0">
              <a:scrgbClr r="0" g="0" b="0"/>
            </a:effectRef>
            <a:fontRef idx="none"/>
          </p:style>
          <p:txBody>
            <a:bodyPr/>
            <a:lstStyle/>
            <a:p>
              <a:endParaRPr lang="es-CL"/>
            </a:p>
          </p:txBody>
        </p:sp>
        <p:sp>
          <p:nvSpPr>
            <p:cNvPr id="167" name="Shape 43">
              <a:extLst>
                <a:ext uri="{FF2B5EF4-FFF2-40B4-BE49-F238E27FC236}">
                  <a16:creationId xmlns:a16="http://schemas.microsoft.com/office/drawing/2014/main" id="{CE84EE72-6990-FEDC-4197-42C92341F3C1}"/>
                </a:ext>
              </a:extLst>
            </p:cNvPr>
            <p:cNvSpPr/>
            <p:nvPr/>
          </p:nvSpPr>
          <p:spPr>
            <a:xfrm>
              <a:off x="4331088" y="2480297"/>
              <a:ext cx="24536" cy="66916"/>
            </a:xfrm>
            <a:custGeom>
              <a:avLst/>
              <a:gdLst/>
              <a:ahLst/>
              <a:cxnLst/>
              <a:rect l="0" t="0" r="0" b="0"/>
              <a:pathLst>
                <a:path w="24536" h="66916">
                  <a:moveTo>
                    <a:pt x="24536" y="0"/>
                  </a:moveTo>
                  <a:lnTo>
                    <a:pt x="15468" y="58179"/>
                  </a:lnTo>
                  <a:lnTo>
                    <a:pt x="0" y="66916"/>
                  </a:lnTo>
                  <a:lnTo>
                    <a:pt x="4382" y="11544"/>
                  </a:lnTo>
                  <a:lnTo>
                    <a:pt x="24536" y="0"/>
                  </a:lnTo>
                  <a:close/>
                </a:path>
              </a:pathLst>
            </a:custGeom>
            <a:ln w="0" cap="flat">
              <a:miter lim="127000"/>
            </a:ln>
          </p:spPr>
          <p:style>
            <a:lnRef idx="0">
              <a:srgbClr val="000000">
                <a:alpha val="0"/>
              </a:srgbClr>
            </a:lnRef>
            <a:fillRef idx="1">
              <a:srgbClr val="EA7736"/>
            </a:fillRef>
            <a:effectRef idx="0">
              <a:scrgbClr r="0" g="0" b="0"/>
            </a:effectRef>
            <a:fontRef idx="none"/>
          </p:style>
          <p:txBody>
            <a:bodyPr/>
            <a:lstStyle/>
            <a:p>
              <a:endParaRPr lang="es-CL"/>
            </a:p>
          </p:txBody>
        </p:sp>
        <p:sp>
          <p:nvSpPr>
            <p:cNvPr id="168" name="Shape 44">
              <a:extLst>
                <a:ext uri="{FF2B5EF4-FFF2-40B4-BE49-F238E27FC236}">
                  <a16:creationId xmlns:a16="http://schemas.microsoft.com/office/drawing/2014/main" id="{883360A0-4950-DA1C-B211-DBEBDA50E156}"/>
                </a:ext>
              </a:extLst>
            </p:cNvPr>
            <p:cNvSpPr/>
            <p:nvPr/>
          </p:nvSpPr>
          <p:spPr>
            <a:xfrm>
              <a:off x="4398031" y="2547554"/>
              <a:ext cx="75424" cy="151167"/>
            </a:xfrm>
            <a:custGeom>
              <a:avLst/>
              <a:gdLst/>
              <a:ahLst/>
              <a:cxnLst/>
              <a:rect l="0" t="0" r="0" b="0"/>
              <a:pathLst>
                <a:path w="75424" h="151167">
                  <a:moveTo>
                    <a:pt x="0" y="0"/>
                  </a:moveTo>
                  <a:lnTo>
                    <a:pt x="17804" y="1514"/>
                  </a:lnTo>
                  <a:cubicBezTo>
                    <a:pt x="34733" y="7013"/>
                    <a:pt x="49084" y="19903"/>
                    <a:pt x="60628" y="40185"/>
                  </a:cubicBezTo>
                  <a:cubicBezTo>
                    <a:pt x="71944" y="60086"/>
                    <a:pt x="75424" y="79149"/>
                    <a:pt x="71055" y="97589"/>
                  </a:cubicBezTo>
                  <a:cubicBezTo>
                    <a:pt x="66673" y="115979"/>
                    <a:pt x="54913" y="130546"/>
                    <a:pt x="35965" y="141302"/>
                  </a:cubicBezTo>
                  <a:cubicBezTo>
                    <a:pt x="26770" y="146598"/>
                    <a:pt x="17690" y="149878"/>
                    <a:pt x="8693" y="151167"/>
                  </a:cubicBezTo>
                  <a:lnTo>
                    <a:pt x="0" y="150492"/>
                  </a:lnTo>
                  <a:lnTo>
                    <a:pt x="0" y="129289"/>
                  </a:lnTo>
                  <a:lnTo>
                    <a:pt x="9033" y="130265"/>
                  </a:lnTo>
                  <a:cubicBezTo>
                    <a:pt x="15283" y="129507"/>
                    <a:pt x="21563" y="127320"/>
                    <a:pt x="27900" y="123700"/>
                  </a:cubicBezTo>
                  <a:cubicBezTo>
                    <a:pt x="40778" y="116360"/>
                    <a:pt x="48297" y="106492"/>
                    <a:pt x="50545" y="94173"/>
                  </a:cubicBezTo>
                  <a:cubicBezTo>
                    <a:pt x="52665" y="81841"/>
                    <a:pt x="49414" y="68049"/>
                    <a:pt x="40562" y="52580"/>
                  </a:cubicBezTo>
                  <a:cubicBezTo>
                    <a:pt x="31698" y="37048"/>
                    <a:pt x="21385" y="26964"/>
                    <a:pt x="9612" y="22532"/>
                  </a:cubicBezTo>
                  <a:lnTo>
                    <a:pt x="0" y="21299"/>
                  </a:lnTo>
                  <a:lnTo>
                    <a:pt x="0" y="0"/>
                  </a:lnTo>
                  <a:close/>
                </a:path>
              </a:pathLst>
            </a:custGeom>
            <a:ln w="0" cap="flat">
              <a:miter lim="127000"/>
            </a:ln>
          </p:spPr>
          <p:style>
            <a:lnRef idx="0">
              <a:srgbClr val="000000">
                <a:alpha val="0"/>
              </a:srgbClr>
            </a:lnRef>
            <a:fillRef idx="1">
              <a:srgbClr val="EA7736"/>
            </a:fillRef>
            <a:effectRef idx="0">
              <a:scrgbClr r="0" g="0" b="0"/>
            </a:effectRef>
            <a:fontRef idx="none"/>
          </p:style>
          <p:txBody>
            <a:bodyPr/>
            <a:lstStyle/>
            <a:p>
              <a:endParaRPr lang="es-CL"/>
            </a:p>
          </p:txBody>
        </p:sp>
        <p:sp>
          <p:nvSpPr>
            <p:cNvPr id="169" name="Shape 45">
              <a:extLst>
                <a:ext uri="{FF2B5EF4-FFF2-40B4-BE49-F238E27FC236}">
                  <a16:creationId xmlns:a16="http://schemas.microsoft.com/office/drawing/2014/main" id="{867201F2-44FE-D062-2828-27C04AD60ABF}"/>
                </a:ext>
              </a:extLst>
            </p:cNvPr>
            <p:cNvSpPr/>
            <p:nvPr/>
          </p:nvSpPr>
          <p:spPr>
            <a:xfrm>
              <a:off x="4449571" y="2443300"/>
              <a:ext cx="183845" cy="171691"/>
            </a:xfrm>
            <a:custGeom>
              <a:avLst/>
              <a:gdLst/>
              <a:ahLst/>
              <a:cxnLst/>
              <a:rect l="0" t="0" r="0" b="0"/>
              <a:pathLst>
                <a:path w="183845" h="171691">
                  <a:moveTo>
                    <a:pt x="88684" y="2299"/>
                  </a:moveTo>
                  <a:cubicBezTo>
                    <a:pt x="101562" y="4597"/>
                    <a:pt x="114338" y="13005"/>
                    <a:pt x="126683" y="27521"/>
                  </a:cubicBezTo>
                  <a:lnTo>
                    <a:pt x="183845" y="94170"/>
                  </a:lnTo>
                  <a:lnTo>
                    <a:pt x="166357" y="109080"/>
                  </a:lnTo>
                  <a:lnTo>
                    <a:pt x="113119" y="46914"/>
                  </a:lnTo>
                  <a:cubicBezTo>
                    <a:pt x="93269" y="23825"/>
                    <a:pt x="74892" y="19456"/>
                    <a:pt x="58077" y="33972"/>
                  </a:cubicBezTo>
                  <a:cubicBezTo>
                    <a:pt x="49327" y="41478"/>
                    <a:pt x="44945" y="50952"/>
                    <a:pt x="44844" y="62395"/>
                  </a:cubicBezTo>
                  <a:cubicBezTo>
                    <a:pt x="44729" y="73825"/>
                    <a:pt x="48997" y="84582"/>
                    <a:pt x="57519" y="94564"/>
                  </a:cubicBezTo>
                  <a:lnTo>
                    <a:pt x="110871" y="156667"/>
                  </a:lnTo>
                  <a:lnTo>
                    <a:pt x="93383" y="171691"/>
                  </a:lnTo>
                  <a:lnTo>
                    <a:pt x="0" y="62674"/>
                  </a:lnTo>
                  <a:lnTo>
                    <a:pt x="17488" y="47701"/>
                  </a:lnTo>
                  <a:lnTo>
                    <a:pt x="32957" y="65862"/>
                  </a:lnTo>
                  <a:lnTo>
                    <a:pt x="33401" y="65468"/>
                  </a:lnTo>
                  <a:cubicBezTo>
                    <a:pt x="29820" y="44615"/>
                    <a:pt x="35763" y="27521"/>
                    <a:pt x="51460" y="14186"/>
                  </a:cubicBezTo>
                  <a:cubicBezTo>
                    <a:pt x="63348" y="4039"/>
                    <a:pt x="75781" y="0"/>
                    <a:pt x="88684" y="2299"/>
                  </a:cubicBezTo>
                  <a:close/>
                </a:path>
              </a:pathLst>
            </a:custGeom>
            <a:ln w="0" cap="flat">
              <a:miter lim="127000"/>
            </a:ln>
          </p:spPr>
          <p:style>
            <a:lnRef idx="0">
              <a:srgbClr val="000000">
                <a:alpha val="0"/>
              </a:srgbClr>
            </a:lnRef>
            <a:fillRef idx="1">
              <a:srgbClr val="EA7736"/>
            </a:fillRef>
            <a:effectRef idx="0">
              <a:scrgbClr r="0" g="0" b="0"/>
            </a:effectRef>
            <a:fontRef idx="none"/>
          </p:style>
          <p:txBody>
            <a:bodyPr/>
            <a:lstStyle/>
            <a:p>
              <a:endParaRPr lang="es-CL"/>
            </a:p>
          </p:txBody>
        </p:sp>
        <p:sp>
          <p:nvSpPr>
            <p:cNvPr id="170" name="Shape 46">
              <a:extLst>
                <a:ext uri="{FF2B5EF4-FFF2-40B4-BE49-F238E27FC236}">
                  <a16:creationId xmlns:a16="http://schemas.microsoft.com/office/drawing/2014/main" id="{842FEB95-2475-99F4-6879-D0D71768EC3B}"/>
                </a:ext>
              </a:extLst>
            </p:cNvPr>
            <p:cNvSpPr/>
            <p:nvPr/>
          </p:nvSpPr>
          <p:spPr>
            <a:xfrm>
              <a:off x="3249165" y="1096983"/>
              <a:ext cx="141377" cy="224257"/>
            </a:xfrm>
            <a:custGeom>
              <a:avLst/>
              <a:gdLst/>
              <a:ahLst/>
              <a:cxnLst/>
              <a:rect l="0" t="0" r="0" b="0"/>
              <a:pathLst>
                <a:path w="141377" h="224257">
                  <a:moveTo>
                    <a:pt x="85865" y="0"/>
                  </a:moveTo>
                  <a:lnTo>
                    <a:pt x="97396" y="17945"/>
                  </a:lnTo>
                  <a:lnTo>
                    <a:pt x="31293" y="60287"/>
                  </a:lnTo>
                  <a:lnTo>
                    <a:pt x="68809" y="118783"/>
                  </a:lnTo>
                  <a:lnTo>
                    <a:pt x="129908" y="79591"/>
                  </a:lnTo>
                  <a:lnTo>
                    <a:pt x="141377" y="97422"/>
                  </a:lnTo>
                  <a:lnTo>
                    <a:pt x="80277" y="136627"/>
                  </a:lnTo>
                  <a:lnTo>
                    <a:pt x="128283" y="211468"/>
                  </a:lnTo>
                  <a:lnTo>
                    <a:pt x="108458" y="224257"/>
                  </a:lnTo>
                  <a:lnTo>
                    <a:pt x="0" y="55067"/>
                  </a:lnTo>
                  <a:lnTo>
                    <a:pt x="85865" y="0"/>
                  </a:lnTo>
                  <a:close/>
                </a:path>
              </a:pathLst>
            </a:custGeom>
            <a:ln w="0" cap="flat">
              <a:miter lim="127000"/>
            </a:ln>
          </p:spPr>
          <p:style>
            <a:lnRef idx="0">
              <a:srgbClr val="000000">
                <a:alpha val="0"/>
              </a:srgbClr>
            </a:lnRef>
            <a:fillRef idx="1">
              <a:srgbClr val="00384A"/>
            </a:fillRef>
            <a:effectRef idx="0">
              <a:scrgbClr r="0" g="0" b="0"/>
            </a:effectRef>
            <a:fontRef idx="none"/>
          </p:style>
          <p:txBody>
            <a:bodyPr/>
            <a:lstStyle/>
            <a:p>
              <a:endParaRPr lang="es-CL"/>
            </a:p>
          </p:txBody>
        </p:sp>
        <p:sp>
          <p:nvSpPr>
            <p:cNvPr id="171" name="Shape 47">
              <a:extLst>
                <a:ext uri="{FF2B5EF4-FFF2-40B4-BE49-F238E27FC236}">
                  <a16:creationId xmlns:a16="http://schemas.microsoft.com/office/drawing/2014/main" id="{33D4A981-F33C-714C-161D-1880E4D3E162}"/>
                </a:ext>
              </a:extLst>
            </p:cNvPr>
            <p:cNvSpPr/>
            <p:nvPr/>
          </p:nvSpPr>
          <p:spPr>
            <a:xfrm>
              <a:off x="3406031" y="1074285"/>
              <a:ext cx="167742" cy="175832"/>
            </a:xfrm>
            <a:custGeom>
              <a:avLst/>
              <a:gdLst/>
              <a:ahLst/>
              <a:cxnLst/>
              <a:rect l="0" t="0" r="0" b="0"/>
              <a:pathLst>
                <a:path w="167742" h="175832">
                  <a:moveTo>
                    <a:pt x="108522" y="0"/>
                  </a:moveTo>
                  <a:lnTo>
                    <a:pt x="167742" y="130683"/>
                  </a:lnTo>
                  <a:lnTo>
                    <a:pt x="146748" y="140195"/>
                  </a:lnTo>
                  <a:lnTo>
                    <a:pt x="137414" y="119482"/>
                  </a:lnTo>
                  <a:lnTo>
                    <a:pt x="136894" y="119748"/>
                  </a:lnTo>
                  <a:cubicBezTo>
                    <a:pt x="135382" y="139510"/>
                    <a:pt x="125514" y="153492"/>
                    <a:pt x="107302" y="161709"/>
                  </a:cubicBezTo>
                  <a:cubicBezTo>
                    <a:pt x="76124" y="175832"/>
                    <a:pt x="52197" y="164300"/>
                    <a:pt x="35395" y="127254"/>
                  </a:cubicBezTo>
                  <a:lnTo>
                    <a:pt x="0" y="49124"/>
                  </a:lnTo>
                  <a:lnTo>
                    <a:pt x="20828" y="39662"/>
                  </a:lnTo>
                  <a:lnTo>
                    <a:pt x="54712" y="114516"/>
                  </a:lnTo>
                  <a:cubicBezTo>
                    <a:pt x="67209" y="142062"/>
                    <a:pt x="83960" y="151092"/>
                    <a:pt x="105067" y="141542"/>
                  </a:cubicBezTo>
                  <a:cubicBezTo>
                    <a:pt x="115253" y="136868"/>
                    <a:pt x="122022" y="129324"/>
                    <a:pt x="125146" y="118783"/>
                  </a:cubicBezTo>
                  <a:cubicBezTo>
                    <a:pt x="128321" y="108306"/>
                    <a:pt x="127216" y="96965"/>
                    <a:pt x="121679" y="84798"/>
                  </a:cubicBezTo>
                  <a:lnTo>
                    <a:pt x="87579" y="9449"/>
                  </a:lnTo>
                  <a:lnTo>
                    <a:pt x="108522" y="0"/>
                  </a:lnTo>
                  <a:close/>
                </a:path>
              </a:pathLst>
            </a:custGeom>
            <a:ln w="0" cap="flat">
              <a:miter lim="127000"/>
            </a:ln>
          </p:spPr>
          <p:style>
            <a:lnRef idx="0">
              <a:srgbClr val="000000">
                <a:alpha val="0"/>
              </a:srgbClr>
            </a:lnRef>
            <a:fillRef idx="1">
              <a:srgbClr val="00384A"/>
            </a:fillRef>
            <a:effectRef idx="0">
              <a:scrgbClr r="0" g="0" b="0"/>
            </a:effectRef>
            <a:fontRef idx="none"/>
          </p:style>
          <p:txBody>
            <a:bodyPr/>
            <a:lstStyle/>
            <a:p>
              <a:endParaRPr lang="es-CL"/>
            </a:p>
          </p:txBody>
        </p:sp>
        <p:sp>
          <p:nvSpPr>
            <p:cNvPr id="172" name="Shape 48">
              <a:extLst>
                <a:ext uri="{FF2B5EF4-FFF2-40B4-BE49-F238E27FC236}">
                  <a16:creationId xmlns:a16="http://schemas.microsoft.com/office/drawing/2014/main" id="{5A26E196-2CC0-F1C7-2B72-88C0209961D0}"/>
                </a:ext>
              </a:extLst>
            </p:cNvPr>
            <p:cNvSpPr/>
            <p:nvPr/>
          </p:nvSpPr>
          <p:spPr>
            <a:xfrm>
              <a:off x="3573790" y="1028401"/>
              <a:ext cx="152692" cy="162973"/>
            </a:xfrm>
            <a:custGeom>
              <a:avLst/>
              <a:gdLst/>
              <a:ahLst/>
              <a:cxnLst/>
              <a:rect l="0" t="0" r="0" b="0"/>
              <a:pathLst>
                <a:path w="152692" h="162973">
                  <a:moveTo>
                    <a:pt x="88272" y="865"/>
                  </a:moveTo>
                  <a:cubicBezTo>
                    <a:pt x="94729" y="1730"/>
                    <a:pt x="100642" y="4064"/>
                    <a:pt x="106007" y="7868"/>
                  </a:cubicBezTo>
                  <a:cubicBezTo>
                    <a:pt x="116675" y="15424"/>
                    <a:pt x="124536" y="28480"/>
                    <a:pt x="129617" y="46907"/>
                  </a:cubicBezTo>
                  <a:lnTo>
                    <a:pt x="152692" y="131578"/>
                  </a:lnTo>
                  <a:lnTo>
                    <a:pt x="130594" y="137649"/>
                  </a:lnTo>
                  <a:lnTo>
                    <a:pt x="108966" y="58668"/>
                  </a:lnTo>
                  <a:cubicBezTo>
                    <a:pt x="100978" y="29292"/>
                    <a:pt x="86246" y="17570"/>
                    <a:pt x="64770" y="23412"/>
                  </a:cubicBezTo>
                  <a:cubicBezTo>
                    <a:pt x="53670" y="26448"/>
                    <a:pt x="45682" y="33064"/>
                    <a:pt x="40653" y="43453"/>
                  </a:cubicBezTo>
                  <a:cubicBezTo>
                    <a:pt x="35687" y="53727"/>
                    <a:pt x="34951" y="65259"/>
                    <a:pt x="38443" y="77997"/>
                  </a:cubicBezTo>
                  <a:lnTo>
                    <a:pt x="59970" y="156915"/>
                  </a:lnTo>
                  <a:lnTo>
                    <a:pt x="37872" y="162973"/>
                  </a:lnTo>
                  <a:lnTo>
                    <a:pt x="0" y="24530"/>
                  </a:lnTo>
                  <a:lnTo>
                    <a:pt x="22213" y="18472"/>
                  </a:lnTo>
                  <a:lnTo>
                    <a:pt x="28473" y="41472"/>
                  </a:lnTo>
                  <a:lnTo>
                    <a:pt x="28982" y="41319"/>
                  </a:lnTo>
                  <a:cubicBezTo>
                    <a:pt x="34709" y="20961"/>
                    <a:pt x="47409" y="8096"/>
                    <a:pt x="67259" y="2673"/>
                  </a:cubicBezTo>
                  <a:cubicBezTo>
                    <a:pt x="74810" y="603"/>
                    <a:pt x="81814" y="0"/>
                    <a:pt x="88272" y="865"/>
                  </a:cubicBezTo>
                  <a:close/>
                </a:path>
              </a:pathLst>
            </a:custGeom>
            <a:ln w="0" cap="flat">
              <a:miter lim="127000"/>
            </a:ln>
          </p:spPr>
          <p:style>
            <a:lnRef idx="0">
              <a:srgbClr val="000000">
                <a:alpha val="0"/>
              </a:srgbClr>
            </a:lnRef>
            <a:fillRef idx="1">
              <a:srgbClr val="00384A"/>
            </a:fillRef>
            <a:effectRef idx="0">
              <a:scrgbClr r="0" g="0" b="0"/>
            </a:effectRef>
            <a:fontRef idx="none"/>
          </p:style>
          <p:txBody>
            <a:bodyPr/>
            <a:lstStyle/>
            <a:p>
              <a:endParaRPr lang="es-CL"/>
            </a:p>
          </p:txBody>
        </p:sp>
        <p:sp>
          <p:nvSpPr>
            <p:cNvPr id="173" name="Shape 49">
              <a:extLst>
                <a:ext uri="{FF2B5EF4-FFF2-40B4-BE49-F238E27FC236}">
                  <a16:creationId xmlns:a16="http://schemas.microsoft.com/office/drawing/2014/main" id="{59188C2E-A62B-72FD-DE39-6AEC7324F9CB}"/>
                </a:ext>
              </a:extLst>
            </p:cNvPr>
            <p:cNvSpPr/>
            <p:nvPr/>
          </p:nvSpPr>
          <p:spPr>
            <a:xfrm>
              <a:off x="3743402" y="1001225"/>
              <a:ext cx="68531" cy="149994"/>
            </a:xfrm>
            <a:custGeom>
              <a:avLst/>
              <a:gdLst/>
              <a:ahLst/>
              <a:cxnLst/>
              <a:rect l="0" t="0" r="0" b="0"/>
              <a:pathLst>
                <a:path w="68531" h="149994">
                  <a:moveTo>
                    <a:pt x="59538" y="0"/>
                  </a:moveTo>
                  <a:lnTo>
                    <a:pt x="68531" y="1069"/>
                  </a:lnTo>
                  <a:lnTo>
                    <a:pt x="68531" y="19260"/>
                  </a:lnTo>
                  <a:lnTo>
                    <a:pt x="64541" y="18948"/>
                  </a:lnTo>
                  <a:cubicBezTo>
                    <a:pt x="50610" y="20396"/>
                    <a:pt x="40158" y="26632"/>
                    <a:pt x="33274" y="37719"/>
                  </a:cubicBezTo>
                  <a:cubicBezTo>
                    <a:pt x="26378" y="48793"/>
                    <a:pt x="23851" y="63310"/>
                    <a:pt x="25730" y="81356"/>
                  </a:cubicBezTo>
                  <a:cubicBezTo>
                    <a:pt x="27470" y="97803"/>
                    <a:pt x="32715" y="110363"/>
                    <a:pt x="41402" y="119113"/>
                  </a:cubicBezTo>
                  <a:cubicBezTo>
                    <a:pt x="45714" y="123457"/>
                    <a:pt x="50584" y="126540"/>
                    <a:pt x="55985" y="128365"/>
                  </a:cubicBezTo>
                  <a:lnTo>
                    <a:pt x="68531" y="129572"/>
                  </a:lnTo>
                  <a:lnTo>
                    <a:pt x="68531" y="149994"/>
                  </a:lnTo>
                  <a:lnTo>
                    <a:pt x="44437" y="147796"/>
                  </a:lnTo>
                  <a:cubicBezTo>
                    <a:pt x="36931" y="145355"/>
                    <a:pt x="30163" y="141224"/>
                    <a:pt x="24143" y="135407"/>
                  </a:cubicBezTo>
                  <a:cubicBezTo>
                    <a:pt x="12040" y="123787"/>
                    <a:pt x="4801" y="106998"/>
                    <a:pt x="2451" y="84912"/>
                  </a:cubicBezTo>
                  <a:cubicBezTo>
                    <a:pt x="0" y="61379"/>
                    <a:pt x="3925" y="41834"/>
                    <a:pt x="14262" y="26352"/>
                  </a:cubicBezTo>
                  <a:cubicBezTo>
                    <a:pt x="24676" y="10859"/>
                    <a:pt x="39764" y="2070"/>
                    <a:pt x="59538" y="0"/>
                  </a:cubicBezTo>
                  <a:close/>
                </a:path>
              </a:pathLst>
            </a:custGeom>
            <a:ln w="0" cap="flat">
              <a:miter lim="127000"/>
            </a:ln>
          </p:spPr>
          <p:style>
            <a:lnRef idx="0">
              <a:srgbClr val="000000">
                <a:alpha val="0"/>
              </a:srgbClr>
            </a:lnRef>
            <a:fillRef idx="1">
              <a:srgbClr val="00384A"/>
            </a:fillRef>
            <a:effectRef idx="0">
              <a:scrgbClr r="0" g="0" b="0"/>
            </a:effectRef>
            <a:fontRef idx="none"/>
          </p:style>
          <p:txBody>
            <a:bodyPr/>
            <a:lstStyle/>
            <a:p>
              <a:endParaRPr lang="es-CL"/>
            </a:p>
          </p:txBody>
        </p:sp>
        <p:sp>
          <p:nvSpPr>
            <p:cNvPr id="174" name="Shape 50">
              <a:extLst>
                <a:ext uri="{FF2B5EF4-FFF2-40B4-BE49-F238E27FC236}">
                  <a16:creationId xmlns:a16="http://schemas.microsoft.com/office/drawing/2014/main" id="{0EB70F32-6002-A781-1786-D27999203F66}"/>
                </a:ext>
              </a:extLst>
            </p:cNvPr>
            <p:cNvSpPr/>
            <p:nvPr/>
          </p:nvSpPr>
          <p:spPr>
            <a:xfrm>
              <a:off x="3811933" y="928975"/>
              <a:ext cx="72706" cy="222301"/>
            </a:xfrm>
            <a:custGeom>
              <a:avLst/>
              <a:gdLst/>
              <a:ahLst/>
              <a:cxnLst/>
              <a:rect l="0" t="0" r="0" b="0"/>
              <a:pathLst>
                <a:path w="72706" h="222301">
                  <a:moveTo>
                    <a:pt x="50252" y="0"/>
                  </a:moveTo>
                  <a:lnTo>
                    <a:pt x="72706" y="211239"/>
                  </a:lnTo>
                  <a:lnTo>
                    <a:pt x="49846" y="213652"/>
                  </a:lnTo>
                  <a:lnTo>
                    <a:pt x="47242" y="189433"/>
                  </a:lnTo>
                  <a:lnTo>
                    <a:pt x="46734" y="189471"/>
                  </a:lnTo>
                  <a:cubicBezTo>
                    <a:pt x="38111" y="208979"/>
                    <a:pt x="22693" y="219939"/>
                    <a:pt x="621" y="222301"/>
                  </a:cubicBezTo>
                  <a:lnTo>
                    <a:pt x="0" y="222244"/>
                  </a:lnTo>
                  <a:lnTo>
                    <a:pt x="0" y="201822"/>
                  </a:lnTo>
                  <a:lnTo>
                    <a:pt x="5218" y="202324"/>
                  </a:lnTo>
                  <a:cubicBezTo>
                    <a:pt x="17969" y="201003"/>
                    <a:pt x="27837" y="195263"/>
                    <a:pt x="34771" y="185255"/>
                  </a:cubicBezTo>
                  <a:cubicBezTo>
                    <a:pt x="41756" y="175197"/>
                    <a:pt x="44512" y="163195"/>
                    <a:pt x="43000" y="149149"/>
                  </a:cubicBezTo>
                  <a:lnTo>
                    <a:pt x="40727" y="128143"/>
                  </a:lnTo>
                  <a:cubicBezTo>
                    <a:pt x="39559" y="116611"/>
                    <a:pt x="34707" y="107277"/>
                    <a:pt x="26211" y="100101"/>
                  </a:cubicBezTo>
                  <a:cubicBezTo>
                    <a:pt x="21995" y="96507"/>
                    <a:pt x="17366" y="93961"/>
                    <a:pt x="12330" y="92474"/>
                  </a:cubicBezTo>
                  <a:lnTo>
                    <a:pt x="0" y="91510"/>
                  </a:lnTo>
                  <a:lnTo>
                    <a:pt x="0" y="73319"/>
                  </a:lnTo>
                  <a:lnTo>
                    <a:pt x="17020" y="75343"/>
                  </a:lnTo>
                  <a:cubicBezTo>
                    <a:pt x="24560" y="78438"/>
                    <a:pt x="30973" y="83598"/>
                    <a:pt x="36269" y="90818"/>
                  </a:cubicBezTo>
                  <a:lnTo>
                    <a:pt x="36828" y="90780"/>
                  </a:lnTo>
                  <a:lnTo>
                    <a:pt x="27430" y="2464"/>
                  </a:lnTo>
                  <a:lnTo>
                    <a:pt x="50252" y="0"/>
                  </a:lnTo>
                  <a:close/>
                </a:path>
              </a:pathLst>
            </a:custGeom>
            <a:ln w="0" cap="flat">
              <a:miter lim="127000"/>
            </a:ln>
          </p:spPr>
          <p:style>
            <a:lnRef idx="0">
              <a:srgbClr val="000000">
                <a:alpha val="0"/>
              </a:srgbClr>
            </a:lnRef>
            <a:fillRef idx="1">
              <a:srgbClr val="00384A"/>
            </a:fillRef>
            <a:effectRef idx="0">
              <a:scrgbClr r="0" g="0" b="0"/>
            </a:effectRef>
            <a:fontRef idx="none"/>
          </p:style>
          <p:txBody>
            <a:bodyPr/>
            <a:lstStyle/>
            <a:p>
              <a:endParaRPr lang="es-CL"/>
            </a:p>
          </p:txBody>
        </p:sp>
        <p:sp>
          <p:nvSpPr>
            <p:cNvPr id="175" name="Shape 51">
              <a:extLst>
                <a:ext uri="{FF2B5EF4-FFF2-40B4-BE49-F238E27FC236}">
                  <a16:creationId xmlns:a16="http://schemas.microsoft.com/office/drawing/2014/main" id="{1DDF8F65-5C1F-14CF-6A5F-F7A67ED6AA59}"/>
                </a:ext>
              </a:extLst>
            </p:cNvPr>
            <p:cNvSpPr/>
            <p:nvPr/>
          </p:nvSpPr>
          <p:spPr>
            <a:xfrm>
              <a:off x="3913417" y="1055831"/>
              <a:ext cx="58184" cy="88933"/>
            </a:xfrm>
            <a:custGeom>
              <a:avLst/>
              <a:gdLst/>
              <a:ahLst/>
              <a:cxnLst/>
              <a:rect l="0" t="0" r="0" b="0"/>
              <a:pathLst>
                <a:path w="58184" h="88933">
                  <a:moveTo>
                    <a:pt x="58184" y="0"/>
                  </a:moveTo>
                  <a:lnTo>
                    <a:pt x="58184" y="18216"/>
                  </a:lnTo>
                  <a:lnTo>
                    <a:pt x="57480" y="18283"/>
                  </a:lnTo>
                  <a:cubicBezTo>
                    <a:pt x="46749" y="19299"/>
                    <a:pt x="38621" y="21610"/>
                    <a:pt x="33071" y="25128"/>
                  </a:cubicBezTo>
                  <a:cubicBezTo>
                    <a:pt x="27496" y="28671"/>
                    <a:pt x="24511" y="35275"/>
                    <a:pt x="24092" y="44915"/>
                  </a:cubicBezTo>
                  <a:cubicBezTo>
                    <a:pt x="23775" y="51912"/>
                    <a:pt x="26073" y="57729"/>
                    <a:pt x="30810" y="62364"/>
                  </a:cubicBezTo>
                  <a:cubicBezTo>
                    <a:pt x="35649" y="67012"/>
                    <a:pt x="42215" y="69552"/>
                    <a:pt x="50508" y="69883"/>
                  </a:cubicBezTo>
                  <a:lnTo>
                    <a:pt x="58184" y="68739"/>
                  </a:lnTo>
                  <a:lnTo>
                    <a:pt x="58184" y="86094"/>
                  </a:lnTo>
                  <a:lnTo>
                    <a:pt x="44348" y="88933"/>
                  </a:lnTo>
                  <a:cubicBezTo>
                    <a:pt x="30061" y="88361"/>
                    <a:pt x="19037" y="84056"/>
                    <a:pt x="11303" y="76156"/>
                  </a:cubicBezTo>
                  <a:cubicBezTo>
                    <a:pt x="3556" y="68270"/>
                    <a:pt x="0" y="58059"/>
                    <a:pt x="483" y="45562"/>
                  </a:cubicBezTo>
                  <a:cubicBezTo>
                    <a:pt x="1625" y="18791"/>
                    <a:pt x="18072" y="3868"/>
                    <a:pt x="49860" y="807"/>
                  </a:cubicBezTo>
                  <a:lnTo>
                    <a:pt x="58184" y="0"/>
                  </a:lnTo>
                  <a:close/>
                </a:path>
              </a:pathLst>
            </a:custGeom>
            <a:ln w="0" cap="flat">
              <a:miter lim="127000"/>
            </a:ln>
          </p:spPr>
          <p:style>
            <a:lnRef idx="0">
              <a:srgbClr val="000000">
                <a:alpha val="0"/>
              </a:srgbClr>
            </a:lnRef>
            <a:fillRef idx="1">
              <a:srgbClr val="00384A"/>
            </a:fillRef>
            <a:effectRef idx="0">
              <a:scrgbClr r="0" g="0" b="0"/>
            </a:effectRef>
            <a:fontRef idx="none"/>
          </p:style>
          <p:txBody>
            <a:bodyPr/>
            <a:lstStyle/>
            <a:p>
              <a:endParaRPr lang="es-CL"/>
            </a:p>
          </p:txBody>
        </p:sp>
        <p:sp>
          <p:nvSpPr>
            <p:cNvPr id="176" name="Shape 52">
              <a:extLst>
                <a:ext uri="{FF2B5EF4-FFF2-40B4-BE49-F238E27FC236}">
                  <a16:creationId xmlns:a16="http://schemas.microsoft.com/office/drawing/2014/main" id="{B6A819E7-97E8-9EB3-9DE6-158BB6C2AEFA}"/>
                </a:ext>
              </a:extLst>
            </p:cNvPr>
            <p:cNvSpPr/>
            <p:nvPr/>
          </p:nvSpPr>
          <p:spPr>
            <a:xfrm>
              <a:off x="3930956" y="996279"/>
              <a:ext cx="40645" cy="34032"/>
            </a:xfrm>
            <a:custGeom>
              <a:avLst/>
              <a:gdLst/>
              <a:ahLst/>
              <a:cxnLst/>
              <a:rect l="0" t="0" r="0" b="0"/>
              <a:pathLst>
                <a:path w="40645" h="34032">
                  <a:moveTo>
                    <a:pt x="40645" y="0"/>
                  </a:moveTo>
                  <a:lnTo>
                    <a:pt x="40645" y="19325"/>
                  </a:lnTo>
                  <a:lnTo>
                    <a:pt x="22725" y="21752"/>
                  </a:lnTo>
                  <a:cubicBezTo>
                    <a:pt x="14789" y="24361"/>
                    <a:pt x="7207" y="28457"/>
                    <a:pt x="0" y="34032"/>
                  </a:cubicBezTo>
                  <a:lnTo>
                    <a:pt x="1029" y="10512"/>
                  </a:lnTo>
                  <a:cubicBezTo>
                    <a:pt x="8293" y="6340"/>
                    <a:pt x="16021" y="3311"/>
                    <a:pt x="24237" y="1420"/>
                  </a:cubicBezTo>
                  <a:lnTo>
                    <a:pt x="40645" y="0"/>
                  </a:lnTo>
                  <a:close/>
                </a:path>
              </a:pathLst>
            </a:custGeom>
            <a:ln w="0" cap="flat">
              <a:miter lim="127000"/>
            </a:ln>
          </p:spPr>
          <p:style>
            <a:lnRef idx="0">
              <a:srgbClr val="000000">
                <a:alpha val="0"/>
              </a:srgbClr>
            </a:lnRef>
            <a:fillRef idx="1">
              <a:srgbClr val="00384A"/>
            </a:fillRef>
            <a:effectRef idx="0">
              <a:scrgbClr r="0" g="0" b="0"/>
            </a:effectRef>
            <a:fontRef idx="none"/>
          </p:style>
          <p:txBody>
            <a:bodyPr/>
            <a:lstStyle/>
            <a:p>
              <a:endParaRPr lang="es-CL"/>
            </a:p>
          </p:txBody>
        </p:sp>
        <p:sp>
          <p:nvSpPr>
            <p:cNvPr id="177" name="Shape 53">
              <a:extLst>
                <a:ext uri="{FF2B5EF4-FFF2-40B4-BE49-F238E27FC236}">
                  <a16:creationId xmlns:a16="http://schemas.microsoft.com/office/drawing/2014/main" id="{194315A1-D530-0A53-C77E-CCB42AFB1C03}"/>
                </a:ext>
              </a:extLst>
            </p:cNvPr>
            <p:cNvSpPr/>
            <p:nvPr/>
          </p:nvSpPr>
          <p:spPr>
            <a:xfrm>
              <a:off x="3971601" y="995437"/>
              <a:ext cx="59494" cy="148895"/>
            </a:xfrm>
            <a:custGeom>
              <a:avLst/>
              <a:gdLst/>
              <a:ahLst/>
              <a:cxnLst/>
              <a:rect l="0" t="0" r="0" b="0"/>
              <a:pathLst>
                <a:path w="59494" h="148895">
                  <a:moveTo>
                    <a:pt x="9723" y="0"/>
                  </a:moveTo>
                  <a:cubicBezTo>
                    <a:pt x="43378" y="1460"/>
                    <a:pt x="59494" y="20002"/>
                    <a:pt x="57945" y="55689"/>
                  </a:cubicBezTo>
                  <a:lnTo>
                    <a:pt x="53958" y="148895"/>
                  </a:lnTo>
                  <a:lnTo>
                    <a:pt x="30983" y="147930"/>
                  </a:lnTo>
                  <a:lnTo>
                    <a:pt x="31936" y="125514"/>
                  </a:lnTo>
                  <a:lnTo>
                    <a:pt x="31377" y="125514"/>
                  </a:lnTo>
                  <a:cubicBezTo>
                    <a:pt x="26024" y="133871"/>
                    <a:pt x="19566" y="140046"/>
                    <a:pt x="12024" y="144021"/>
                  </a:cubicBezTo>
                  <a:lnTo>
                    <a:pt x="0" y="146488"/>
                  </a:lnTo>
                  <a:lnTo>
                    <a:pt x="0" y="129132"/>
                  </a:lnTo>
                  <a:lnTo>
                    <a:pt x="8044" y="127933"/>
                  </a:lnTo>
                  <a:cubicBezTo>
                    <a:pt x="12838" y="126146"/>
                    <a:pt x="17184" y="123349"/>
                    <a:pt x="21077" y="119532"/>
                  </a:cubicBezTo>
                  <a:cubicBezTo>
                    <a:pt x="28786" y="111836"/>
                    <a:pt x="32964" y="101879"/>
                    <a:pt x="33498" y="89675"/>
                  </a:cubicBezTo>
                  <a:lnTo>
                    <a:pt x="34120" y="75387"/>
                  </a:lnTo>
                  <a:lnTo>
                    <a:pt x="0" y="78610"/>
                  </a:lnTo>
                  <a:lnTo>
                    <a:pt x="0" y="60394"/>
                  </a:lnTo>
                  <a:lnTo>
                    <a:pt x="34882" y="57010"/>
                  </a:lnTo>
                  <a:cubicBezTo>
                    <a:pt x="35936" y="32702"/>
                    <a:pt x="26652" y="20079"/>
                    <a:pt x="6929" y="19228"/>
                  </a:cubicBezTo>
                  <a:lnTo>
                    <a:pt x="0" y="20166"/>
                  </a:lnTo>
                  <a:lnTo>
                    <a:pt x="0" y="842"/>
                  </a:lnTo>
                  <a:lnTo>
                    <a:pt x="9723" y="0"/>
                  </a:lnTo>
                  <a:close/>
                </a:path>
              </a:pathLst>
            </a:custGeom>
            <a:ln w="0" cap="flat">
              <a:miter lim="127000"/>
            </a:ln>
          </p:spPr>
          <p:style>
            <a:lnRef idx="0">
              <a:srgbClr val="000000">
                <a:alpha val="0"/>
              </a:srgbClr>
            </a:lnRef>
            <a:fillRef idx="1">
              <a:srgbClr val="00384A"/>
            </a:fillRef>
            <a:effectRef idx="0">
              <a:scrgbClr r="0" g="0" b="0"/>
            </a:effectRef>
            <a:fontRef idx="none"/>
          </p:style>
          <p:txBody>
            <a:bodyPr/>
            <a:lstStyle/>
            <a:p>
              <a:endParaRPr lang="es-CL"/>
            </a:p>
          </p:txBody>
        </p:sp>
        <p:sp>
          <p:nvSpPr>
            <p:cNvPr id="178" name="Shape 54">
              <a:extLst>
                <a:ext uri="{FF2B5EF4-FFF2-40B4-BE49-F238E27FC236}">
                  <a16:creationId xmlns:a16="http://schemas.microsoft.com/office/drawing/2014/main" id="{DAF328E7-D792-B38A-CC70-2CC1F4134209}"/>
                </a:ext>
              </a:extLst>
            </p:cNvPr>
            <p:cNvSpPr/>
            <p:nvPr/>
          </p:nvSpPr>
          <p:spPr>
            <a:xfrm>
              <a:off x="4062132" y="1013960"/>
              <a:ext cx="122479" cy="151514"/>
            </a:xfrm>
            <a:custGeom>
              <a:avLst/>
              <a:gdLst/>
              <a:ahLst/>
              <a:cxnLst/>
              <a:rect l="0" t="0" r="0" b="0"/>
              <a:pathLst>
                <a:path w="122479" h="151514">
                  <a:moveTo>
                    <a:pt x="59925" y="1942"/>
                  </a:moveTo>
                  <a:cubicBezTo>
                    <a:pt x="69453" y="0"/>
                    <a:pt x="79781" y="22"/>
                    <a:pt x="90894" y="2010"/>
                  </a:cubicBezTo>
                  <a:cubicBezTo>
                    <a:pt x="103352" y="4232"/>
                    <a:pt x="113805" y="8525"/>
                    <a:pt x="122479" y="14811"/>
                  </a:cubicBezTo>
                  <a:lnTo>
                    <a:pt x="118313" y="37989"/>
                  </a:lnTo>
                  <a:cubicBezTo>
                    <a:pt x="109195" y="28731"/>
                    <a:pt x="98603" y="23079"/>
                    <a:pt x="86652" y="20933"/>
                  </a:cubicBezTo>
                  <a:cubicBezTo>
                    <a:pt x="72237" y="18355"/>
                    <a:pt x="59449" y="21403"/>
                    <a:pt x="48399" y="30089"/>
                  </a:cubicBezTo>
                  <a:cubicBezTo>
                    <a:pt x="37287" y="38776"/>
                    <a:pt x="30200" y="51540"/>
                    <a:pt x="27229" y="68355"/>
                  </a:cubicBezTo>
                  <a:cubicBezTo>
                    <a:pt x="24257" y="84941"/>
                    <a:pt x="26276" y="98771"/>
                    <a:pt x="33236" y="109846"/>
                  </a:cubicBezTo>
                  <a:cubicBezTo>
                    <a:pt x="40195" y="120971"/>
                    <a:pt x="51041" y="127867"/>
                    <a:pt x="65684" y="130508"/>
                  </a:cubicBezTo>
                  <a:cubicBezTo>
                    <a:pt x="77965" y="132667"/>
                    <a:pt x="90284" y="130661"/>
                    <a:pt x="102578" y="124412"/>
                  </a:cubicBezTo>
                  <a:lnTo>
                    <a:pt x="98780" y="145913"/>
                  </a:lnTo>
                  <a:cubicBezTo>
                    <a:pt x="86690" y="150549"/>
                    <a:pt x="73266" y="151514"/>
                    <a:pt x="58356" y="148809"/>
                  </a:cubicBezTo>
                  <a:cubicBezTo>
                    <a:pt x="38240" y="145202"/>
                    <a:pt x="23126" y="135766"/>
                    <a:pt x="13119" y="120437"/>
                  </a:cubicBezTo>
                  <a:cubicBezTo>
                    <a:pt x="3061" y="105096"/>
                    <a:pt x="0" y="87036"/>
                    <a:pt x="3670" y="66145"/>
                  </a:cubicBezTo>
                  <a:cubicBezTo>
                    <a:pt x="7899" y="42853"/>
                    <a:pt x="17881" y="25391"/>
                    <a:pt x="33756" y="13656"/>
                  </a:cubicBezTo>
                  <a:cubicBezTo>
                    <a:pt x="41669" y="7788"/>
                    <a:pt x="50397" y="3883"/>
                    <a:pt x="59925" y="1942"/>
                  </a:cubicBezTo>
                  <a:close/>
                </a:path>
              </a:pathLst>
            </a:custGeom>
            <a:ln w="0" cap="flat">
              <a:miter lim="127000"/>
            </a:ln>
          </p:spPr>
          <p:style>
            <a:lnRef idx="0">
              <a:srgbClr val="000000">
                <a:alpha val="0"/>
              </a:srgbClr>
            </a:lnRef>
            <a:fillRef idx="1">
              <a:srgbClr val="00384A"/>
            </a:fillRef>
            <a:effectRef idx="0">
              <a:scrgbClr r="0" g="0" b="0"/>
            </a:effectRef>
            <a:fontRef idx="none"/>
          </p:style>
          <p:txBody>
            <a:bodyPr/>
            <a:lstStyle/>
            <a:p>
              <a:endParaRPr lang="es-CL"/>
            </a:p>
          </p:txBody>
        </p:sp>
        <p:sp>
          <p:nvSpPr>
            <p:cNvPr id="179" name="Shape 55">
              <a:extLst>
                <a:ext uri="{FF2B5EF4-FFF2-40B4-BE49-F238E27FC236}">
                  <a16:creationId xmlns:a16="http://schemas.microsoft.com/office/drawing/2014/main" id="{D72A711B-DF45-3DC3-E861-5532E18F73C4}"/>
                </a:ext>
              </a:extLst>
            </p:cNvPr>
            <p:cNvSpPr/>
            <p:nvPr/>
          </p:nvSpPr>
          <p:spPr>
            <a:xfrm>
              <a:off x="4188191" y="1036907"/>
              <a:ext cx="60934" cy="144361"/>
            </a:xfrm>
            <a:custGeom>
              <a:avLst/>
              <a:gdLst/>
              <a:ahLst/>
              <a:cxnLst/>
              <a:rect l="0" t="0" r="0" b="0"/>
              <a:pathLst>
                <a:path w="60934" h="144361">
                  <a:moveTo>
                    <a:pt x="38811" y="0"/>
                  </a:moveTo>
                  <a:lnTo>
                    <a:pt x="60934" y="6223"/>
                  </a:lnTo>
                  <a:lnTo>
                    <a:pt x="22072" y="144361"/>
                  </a:lnTo>
                  <a:lnTo>
                    <a:pt x="0" y="138151"/>
                  </a:lnTo>
                  <a:lnTo>
                    <a:pt x="38811" y="0"/>
                  </a:lnTo>
                  <a:close/>
                </a:path>
              </a:pathLst>
            </a:custGeom>
            <a:ln w="0" cap="flat">
              <a:miter lim="127000"/>
            </a:ln>
          </p:spPr>
          <p:style>
            <a:lnRef idx="0">
              <a:srgbClr val="000000">
                <a:alpha val="0"/>
              </a:srgbClr>
            </a:lnRef>
            <a:fillRef idx="1">
              <a:srgbClr val="00384A"/>
            </a:fillRef>
            <a:effectRef idx="0">
              <a:scrgbClr r="0" g="0" b="0"/>
            </a:effectRef>
            <a:fontRef idx="none"/>
          </p:style>
          <p:txBody>
            <a:bodyPr/>
            <a:lstStyle/>
            <a:p>
              <a:endParaRPr lang="es-CL"/>
            </a:p>
          </p:txBody>
        </p:sp>
        <p:sp>
          <p:nvSpPr>
            <p:cNvPr id="180" name="Shape 56">
              <a:extLst>
                <a:ext uri="{FF2B5EF4-FFF2-40B4-BE49-F238E27FC236}">
                  <a16:creationId xmlns:a16="http://schemas.microsoft.com/office/drawing/2014/main" id="{49BB7A7A-1573-3212-7151-670704196CA8}"/>
                </a:ext>
              </a:extLst>
            </p:cNvPr>
            <p:cNvSpPr/>
            <p:nvPr/>
          </p:nvSpPr>
          <p:spPr>
            <a:xfrm>
              <a:off x="4236781" y="975134"/>
              <a:ext cx="31229" cy="31051"/>
            </a:xfrm>
            <a:custGeom>
              <a:avLst/>
              <a:gdLst/>
              <a:ahLst/>
              <a:cxnLst/>
              <a:rect l="0" t="0" r="0" b="0"/>
              <a:pathLst>
                <a:path w="31229" h="31051">
                  <a:moveTo>
                    <a:pt x="19520" y="1143"/>
                  </a:moveTo>
                  <a:cubicBezTo>
                    <a:pt x="23584" y="2286"/>
                    <a:pt x="26683" y="4648"/>
                    <a:pt x="28689" y="8166"/>
                  </a:cubicBezTo>
                  <a:cubicBezTo>
                    <a:pt x="30747" y="11735"/>
                    <a:pt x="31229" y="15558"/>
                    <a:pt x="30023" y="19685"/>
                  </a:cubicBezTo>
                  <a:cubicBezTo>
                    <a:pt x="28943" y="23647"/>
                    <a:pt x="26569" y="26619"/>
                    <a:pt x="22949" y="28626"/>
                  </a:cubicBezTo>
                  <a:cubicBezTo>
                    <a:pt x="19317" y="30569"/>
                    <a:pt x="15494" y="31051"/>
                    <a:pt x="11493" y="29909"/>
                  </a:cubicBezTo>
                  <a:cubicBezTo>
                    <a:pt x="7480" y="28766"/>
                    <a:pt x="4496" y="26467"/>
                    <a:pt x="2426" y="23000"/>
                  </a:cubicBezTo>
                  <a:cubicBezTo>
                    <a:pt x="432" y="19482"/>
                    <a:pt x="0" y="15659"/>
                    <a:pt x="1156" y="11544"/>
                  </a:cubicBezTo>
                  <a:cubicBezTo>
                    <a:pt x="2286" y="7417"/>
                    <a:pt x="4661" y="4382"/>
                    <a:pt x="8281" y="2426"/>
                  </a:cubicBezTo>
                  <a:cubicBezTo>
                    <a:pt x="11798" y="483"/>
                    <a:pt x="15558" y="0"/>
                    <a:pt x="19520" y="1143"/>
                  </a:cubicBezTo>
                  <a:close/>
                </a:path>
              </a:pathLst>
            </a:custGeom>
            <a:ln w="0" cap="flat">
              <a:miter lim="127000"/>
            </a:ln>
          </p:spPr>
          <p:style>
            <a:lnRef idx="0">
              <a:srgbClr val="000000">
                <a:alpha val="0"/>
              </a:srgbClr>
            </a:lnRef>
            <a:fillRef idx="1">
              <a:srgbClr val="00384A"/>
            </a:fillRef>
            <a:effectRef idx="0">
              <a:scrgbClr r="0" g="0" b="0"/>
            </a:effectRef>
            <a:fontRef idx="none"/>
          </p:style>
          <p:txBody>
            <a:bodyPr/>
            <a:lstStyle/>
            <a:p>
              <a:endParaRPr lang="es-CL"/>
            </a:p>
          </p:txBody>
        </p:sp>
        <p:sp>
          <p:nvSpPr>
            <p:cNvPr id="181" name="Shape 57">
              <a:extLst>
                <a:ext uri="{FF2B5EF4-FFF2-40B4-BE49-F238E27FC236}">
                  <a16:creationId xmlns:a16="http://schemas.microsoft.com/office/drawing/2014/main" id="{ED87C62C-E92C-B00D-03D9-AD30474553D0}"/>
                </a:ext>
              </a:extLst>
            </p:cNvPr>
            <p:cNvSpPr/>
            <p:nvPr/>
          </p:nvSpPr>
          <p:spPr>
            <a:xfrm>
              <a:off x="4259292" y="1073993"/>
              <a:ext cx="75477" cy="150619"/>
            </a:xfrm>
            <a:custGeom>
              <a:avLst/>
              <a:gdLst/>
              <a:ahLst/>
              <a:cxnLst/>
              <a:rect l="0" t="0" r="0" b="0"/>
              <a:pathLst>
                <a:path w="75477" h="150619">
                  <a:moveTo>
                    <a:pt x="75477" y="0"/>
                  </a:moveTo>
                  <a:lnTo>
                    <a:pt x="75477" y="20312"/>
                  </a:lnTo>
                  <a:lnTo>
                    <a:pt x="59144" y="24456"/>
                  </a:lnTo>
                  <a:cubicBezTo>
                    <a:pt x="47371" y="30438"/>
                    <a:pt x="38126" y="41639"/>
                    <a:pt x="31395" y="57984"/>
                  </a:cubicBezTo>
                  <a:cubicBezTo>
                    <a:pt x="24968" y="73668"/>
                    <a:pt x="23863" y="87715"/>
                    <a:pt x="28143" y="100135"/>
                  </a:cubicBezTo>
                  <a:cubicBezTo>
                    <a:pt x="32436" y="112492"/>
                    <a:pt x="41389" y="121471"/>
                    <a:pt x="54851" y="127009"/>
                  </a:cubicBezTo>
                  <a:cubicBezTo>
                    <a:pt x="61716" y="129841"/>
                    <a:pt x="68250" y="131234"/>
                    <a:pt x="74441" y="131184"/>
                  </a:cubicBezTo>
                  <a:lnTo>
                    <a:pt x="75477" y="130918"/>
                  </a:lnTo>
                  <a:lnTo>
                    <a:pt x="75477" y="150525"/>
                  </a:lnTo>
                  <a:lnTo>
                    <a:pt x="75031" y="150619"/>
                  </a:lnTo>
                  <a:cubicBezTo>
                    <a:pt x="65700" y="150510"/>
                    <a:pt x="56001" y="148395"/>
                    <a:pt x="45936" y="144268"/>
                  </a:cubicBezTo>
                  <a:cubicBezTo>
                    <a:pt x="26302" y="136203"/>
                    <a:pt x="13221" y="123541"/>
                    <a:pt x="6604" y="106320"/>
                  </a:cubicBezTo>
                  <a:cubicBezTo>
                    <a:pt x="0" y="89086"/>
                    <a:pt x="876" y="70265"/>
                    <a:pt x="9309" y="49805"/>
                  </a:cubicBezTo>
                  <a:cubicBezTo>
                    <a:pt x="18504" y="27504"/>
                    <a:pt x="31750" y="12581"/>
                    <a:pt x="49111" y="5076"/>
                  </a:cubicBezTo>
                  <a:lnTo>
                    <a:pt x="75477" y="0"/>
                  </a:lnTo>
                  <a:close/>
                </a:path>
              </a:pathLst>
            </a:custGeom>
            <a:ln w="0" cap="flat">
              <a:miter lim="127000"/>
            </a:ln>
          </p:spPr>
          <p:style>
            <a:lnRef idx="0">
              <a:srgbClr val="000000">
                <a:alpha val="0"/>
              </a:srgbClr>
            </a:lnRef>
            <a:fillRef idx="1">
              <a:srgbClr val="00384A"/>
            </a:fillRef>
            <a:effectRef idx="0">
              <a:scrgbClr r="0" g="0" b="0"/>
            </a:effectRef>
            <a:fontRef idx="none"/>
          </p:style>
          <p:txBody>
            <a:bodyPr/>
            <a:lstStyle/>
            <a:p>
              <a:endParaRPr lang="es-CL"/>
            </a:p>
          </p:txBody>
        </p:sp>
        <p:sp>
          <p:nvSpPr>
            <p:cNvPr id="182" name="Shape 58">
              <a:extLst>
                <a:ext uri="{FF2B5EF4-FFF2-40B4-BE49-F238E27FC236}">
                  <a16:creationId xmlns:a16="http://schemas.microsoft.com/office/drawing/2014/main" id="{83805844-56F4-2E21-EDB1-5C4EC751F227}"/>
                </a:ext>
              </a:extLst>
            </p:cNvPr>
            <p:cNvSpPr/>
            <p:nvPr/>
          </p:nvSpPr>
          <p:spPr>
            <a:xfrm>
              <a:off x="4334769" y="1073822"/>
              <a:ext cx="75615" cy="150696"/>
            </a:xfrm>
            <a:custGeom>
              <a:avLst/>
              <a:gdLst/>
              <a:ahLst/>
              <a:cxnLst/>
              <a:rect l="0" t="0" r="0" b="0"/>
              <a:pathLst>
                <a:path w="75615" h="150696">
                  <a:moveTo>
                    <a:pt x="888" y="0"/>
                  </a:moveTo>
                  <a:cubicBezTo>
                    <a:pt x="10407" y="252"/>
                    <a:pt x="20357" y="2510"/>
                    <a:pt x="30733" y="6783"/>
                  </a:cubicBezTo>
                  <a:cubicBezTo>
                    <a:pt x="50469" y="14924"/>
                    <a:pt x="63385" y="27345"/>
                    <a:pt x="69506" y="44109"/>
                  </a:cubicBezTo>
                  <a:cubicBezTo>
                    <a:pt x="75615" y="60835"/>
                    <a:pt x="74230" y="80037"/>
                    <a:pt x="65328" y="101665"/>
                  </a:cubicBezTo>
                  <a:cubicBezTo>
                    <a:pt x="56666" y="122785"/>
                    <a:pt x="43700" y="137276"/>
                    <a:pt x="26440" y="145112"/>
                  </a:cubicBezTo>
                  <a:lnTo>
                    <a:pt x="0" y="150696"/>
                  </a:lnTo>
                  <a:lnTo>
                    <a:pt x="0" y="131089"/>
                  </a:lnTo>
                  <a:lnTo>
                    <a:pt x="16496" y="126862"/>
                  </a:lnTo>
                  <a:cubicBezTo>
                    <a:pt x="27596" y="121033"/>
                    <a:pt x="36461" y="109882"/>
                    <a:pt x="43230" y="93486"/>
                  </a:cubicBezTo>
                  <a:cubicBezTo>
                    <a:pt x="50062" y="76862"/>
                    <a:pt x="51637" y="62587"/>
                    <a:pt x="47954" y="50522"/>
                  </a:cubicBezTo>
                  <a:cubicBezTo>
                    <a:pt x="44220" y="38508"/>
                    <a:pt x="35546" y="29643"/>
                    <a:pt x="21754" y="23979"/>
                  </a:cubicBezTo>
                  <a:cubicBezTo>
                    <a:pt x="14972" y="21185"/>
                    <a:pt x="8397" y="19852"/>
                    <a:pt x="2044" y="19964"/>
                  </a:cubicBezTo>
                  <a:lnTo>
                    <a:pt x="0" y="20483"/>
                  </a:lnTo>
                  <a:lnTo>
                    <a:pt x="0" y="171"/>
                  </a:lnTo>
                  <a:lnTo>
                    <a:pt x="888" y="0"/>
                  </a:lnTo>
                  <a:close/>
                </a:path>
              </a:pathLst>
            </a:custGeom>
            <a:ln w="0" cap="flat">
              <a:miter lim="127000"/>
            </a:ln>
          </p:spPr>
          <p:style>
            <a:lnRef idx="0">
              <a:srgbClr val="000000">
                <a:alpha val="0"/>
              </a:srgbClr>
            </a:lnRef>
            <a:fillRef idx="1">
              <a:srgbClr val="00384A"/>
            </a:fillRef>
            <a:effectRef idx="0">
              <a:scrgbClr r="0" g="0" b="0"/>
            </a:effectRef>
            <a:fontRef idx="none"/>
          </p:style>
          <p:txBody>
            <a:bodyPr/>
            <a:lstStyle/>
            <a:p>
              <a:endParaRPr lang="es-CL"/>
            </a:p>
          </p:txBody>
        </p:sp>
        <p:sp>
          <p:nvSpPr>
            <p:cNvPr id="183" name="Shape 59">
              <a:extLst>
                <a:ext uri="{FF2B5EF4-FFF2-40B4-BE49-F238E27FC236}">
                  <a16:creationId xmlns:a16="http://schemas.microsoft.com/office/drawing/2014/main" id="{6A82AB3A-E1E5-F5D3-A5BB-BD1371EB1770}"/>
                </a:ext>
              </a:extLst>
            </p:cNvPr>
            <p:cNvSpPr/>
            <p:nvPr/>
          </p:nvSpPr>
          <p:spPr>
            <a:xfrm>
              <a:off x="4353666" y="1019353"/>
              <a:ext cx="67882" cy="37414"/>
            </a:xfrm>
            <a:custGeom>
              <a:avLst/>
              <a:gdLst/>
              <a:ahLst/>
              <a:cxnLst/>
              <a:rect l="0" t="0" r="0" b="0"/>
              <a:pathLst>
                <a:path w="67882" h="37414">
                  <a:moveTo>
                    <a:pt x="46418" y="0"/>
                  </a:moveTo>
                  <a:lnTo>
                    <a:pt x="67882" y="8839"/>
                  </a:lnTo>
                  <a:lnTo>
                    <a:pt x="16459" y="37414"/>
                  </a:lnTo>
                  <a:lnTo>
                    <a:pt x="0" y="30632"/>
                  </a:lnTo>
                  <a:lnTo>
                    <a:pt x="46418" y="0"/>
                  </a:lnTo>
                  <a:close/>
                </a:path>
              </a:pathLst>
            </a:custGeom>
            <a:ln w="0" cap="flat">
              <a:miter lim="127000"/>
            </a:ln>
          </p:spPr>
          <p:style>
            <a:lnRef idx="0">
              <a:srgbClr val="000000">
                <a:alpha val="0"/>
              </a:srgbClr>
            </a:lnRef>
            <a:fillRef idx="1">
              <a:srgbClr val="00384A"/>
            </a:fillRef>
            <a:effectRef idx="0">
              <a:scrgbClr r="0" g="0" b="0"/>
            </a:effectRef>
            <a:fontRef idx="none"/>
          </p:style>
          <p:txBody>
            <a:bodyPr/>
            <a:lstStyle/>
            <a:p>
              <a:endParaRPr lang="es-CL"/>
            </a:p>
          </p:txBody>
        </p:sp>
        <p:sp>
          <p:nvSpPr>
            <p:cNvPr id="184" name="Shape 60">
              <a:extLst>
                <a:ext uri="{FF2B5EF4-FFF2-40B4-BE49-F238E27FC236}">
                  <a16:creationId xmlns:a16="http://schemas.microsoft.com/office/drawing/2014/main" id="{A4591876-300F-B683-3C9C-512F4A1405DA}"/>
                </a:ext>
              </a:extLst>
            </p:cNvPr>
            <p:cNvSpPr/>
            <p:nvPr/>
          </p:nvSpPr>
          <p:spPr>
            <a:xfrm>
              <a:off x="4397362" y="1133647"/>
              <a:ext cx="161493" cy="184531"/>
            </a:xfrm>
            <a:custGeom>
              <a:avLst/>
              <a:gdLst/>
              <a:ahLst/>
              <a:cxnLst/>
              <a:rect l="0" t="0" r="0" b="0"/>
              <a:pathLst>
                <a:path w="161493" h="184531">
                  <a:moveTo>
                    <a:pt x="74880" y="0"/>
                  </a:moveTo>
                  <a:lnTo>
                    <a:pt x="94488" y="11938"/>
                  </a:lnTo>
                  <a:lnTo>
                    <a:pt x="82080" y="32321"/>
                  </a:lnTo>
                  <a:lnTo>
                    <a:pt x="82525" y="32614"/>
                  </a:lnTo>
                  <a:cubicBezTo>
                    <a:pt x="101283" y="22784"/>
                    <a:pt x="119368" y="23203"/>
                    <a:pt x="136868" y="33922"/>
                  </a:cubicBezTo>
                  <a:cubicBezTo>
                    <a:pt x="150279" y="42151"/>
                    <a:pt x="157925" y="52743"/>
                    <a:pt x="159677" y="65723"/>
                  </a:cubicBezTo>
                  <a:cubicBezTo>
                    <a:pt x="161493" y="78702"/>
                    <a:pt x="157442" y="93370"/>
                    <a:pt x="147409" y="109703"/>
                  </a:cubicBezTo>
                  <a:lnTo>
                    <a:pt x="101626" y="184531"/>
                  </a:lnTo>
                  <a:lnTo>
                    <a:pt x="82017" y="172529"/>
                  </a:lnTo>
                  <a:lnTo>
                    <a:pt x="124727" y="102756"/>
                  </a:lnTo>
                  <a:cubicBezTo>
                    <a:pt x="140615" y="76721"/>
                    <a:pt x="139091" y="57963"/>
                    <a:pt x="120092" y="46368"/>
                  </a:cubicBezTo>
                  <a:cubicBezTo>
                    <a:pt x="110287" y="40348"/>
                    <a:pt x="99937" y="39065"/>
                    <a:pt x="89002" y="42558"/>
                  </a:cubicBezTo>
                  <a:cubicBezTo>
                    <a:pt x="78105" y="45974"/>
                    <a:pt x="69152" y="53315"/>
                    <a:pt x="62370" y="64554"/>
                  </a:cubicBezTo>
                  <a:lnTo>
                    <a:pt x="19660" y="134391"/>
                  </a:lnTo>
                  <a:lnTo>
                    <a:pt x="0" y="122390"/>
                  </a:lnTo>
                  <a:lnTo>
                    <a:pt x="74880" y="0"/>
                  </a:lnTo>
                  <a:close/>
                </a:path>
              </a:pathLst>
            </a:custGeom>
            <a:ln w="0" cap="flat">
              <a:miter lim="127000"/>
            </a:ln>
          </p:spPr>
          <p:style>
            <a:lnRef idx="0">
              <a:srgbClr val="000000">
                <a:alpha val="0"/>
              </a:srgbClr>
            </a:lnRef>
            <a:fillRef idx="1">
              <a:srgbClr val="00384A"/>
            </a:fillRef>
            <a:effectRef idx="0">
              <a:scrgbClr r="0" g="0" b="0"/>
            </a:effectRef>
            <a:fontRef idx="none"/>
          </p:style>
          <p:txBody>
            <a:bodyPr/>
            <a:lstStyle/>
            <a:p>
              <a:endParaRPr lang="es-CL"/>
            </a:p>
          </p:txBody>
        </p:sp>
      </p:grpSp>
    </p:spTree>
    <p:extLst>
      <p:ext uri="{BB962C8B-B14F-4D97-AF65-F5344CB8AC3E}">
        <p14:creationId xmlns:p14="http://schemas.microsoft.com/office/powerpoint/2010/main" val="4309707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0844DD-4A9A-B369-7BE6-958416AB5246}"/>
              </a:ext>
            </a:extLst>
          </p:cNvPr>
          <p:cNvSpPr>
            <a:spLocks noGrp="1"/>
          </p:cNvSpPr>
          <p:nvPr>
            <p:ph type="title"/>
          </p:nvPr>
        </p:nvSpPr>
        <p:spPr>
          <a:xfrm>
            <a:off x="0" y="1139253"/>
            <a:ext cx="3450529" cy="4585768"/>
          </a:xfrm>
        </p:spPr>
        <p:txBody>
          <a:bodyPr>
            <a:normAutofit/>
          </a:bodyPr>
          <a:lstStyle/>
          <a:p>
            <a:r>
              <a:rPr lang="es-CL" sz="2400" dirty="0">
                <a:solidFill>
                  <a:schemeClr val="tx1"/>
                </a:solidFill>
                <a:latin typeface="Amasis MT Pro Black" panose="02040A04050005020304" pitchFamily="18" charset="0"/>
              </a:rPr>
              <a:t>REEDUCACIONES</a:t>
            </a:r>
            <a:br>
              <a:rPr lang="es-CL" sz="2800" dirty="0">
                <a:solidFill>
                  <a:schemeClr val="tx1"/>
                </a:solidFill>
                <a:latin typeface="Amasis MT Pro Black" panose="02040A04050005020304" pitchFamily="18" charset="0"/>
              </a:rPr>
            </a:br>
            <a:r>
              <a:rPr lang="es-CL" sz="2800" dirty="0">
                <a:solidFill>
                  <a:schemeClr val="tx1"/>
                </a:solidFill>
                <a:latin typeface="Amasis MT Pro Black" panose="02040A04050005020304" pitchFamily="18" charset="0"/>
              </a:rPr>
              <a:t>       </a:t>
            </a:r>
            <a:br>
              <a:rPr lang="es-CL" sz="2800" dirty="0">
                <a:solidFill>
                  <a:schemeClr val="tx1"/>
                </a:solidFill>
                <a:latin typeface="Amasis MT Pro Black" panose="02040A04050005020304" pitchFamily="18" charset="0"/>
              </a:rPr>
            </a:br>
            <a:r>
              <a:rPr lang="es-CL" sz="1800" dirty="0">
                <a:solidFill>
                  <a:schemeClr val="tx1"/>
                </a:solidFill>
                <a:latin typeface="Amasis MT Pro" panose="02040504050005020304" pitchFamily="18" charset="0"/>
              </a:rPr>
              <a:t>Descripción de la actividad:</a:t>
            </a:r>
            <a:br>
              <a:rPr lang="es-CL" sz="1800" dirty="0">
                <a:solidFill>
                  <a:schemeClr val="tx1"/>
                </a:solidFill>
                <a:latin typeface="Amasis MT Pro" panose="02040504050005020304" pitchFamily="18" charset="0"/>
              </a:rPr>
            </a:br>
            <a:br>
              <a:rPr lang="es-CL" sz="1800" dirty="0">
                <a:solidFill>
                  <a:schemeClr val="tx1"/>
                </a:solidFill>
                <a:latin typeface="Amasis MT Pro" panose="02040504050005020304" pitchFamily="18" charset="0"/>
              </a:rPr>
            </a:br>
            <a:r>
              <a:rPr lang="es-CL" sz="1600" u="sng" dirty="0">
                <a:solidFill>
                  <a:schemeClr val="tx1"/>
                </a:solidFill>
                <a:latin typeface="Amasis MT Pro" panose="02040504050005020304" pitchFamily="18" charset="0"/>
              </a:rPr>
              <a:t>07 de enero 2024</a:t>
            </a:r>
            <a:br>
              <a:rPr lang="es-CL" sz="1600" u="sng" dirty="0">
                <a:solidFill>
                  <a:schemeClr val="tx1"/>
                </a:solidFill>
                <a:latin typeface="Amasis MT Pro" panose="02040504050005020304" pitchFamily="18" charset="0"/>
              </a:rPr>
            </a:br>
            <a:br>
              <a:rPr lang="es-CL" sz="1600" dirty="0">
                <a:solidFill>
                  <a:schemeClr val="tx1"/>
                </a:solidFill>
                <a:latin typeface="Amasis MT Pro" panose="02040504050005020304" pitchFamily="18" charset="0"/>
              </a:rPr>
            </a:br>
            <a:r>
              <a:rPr lang="es-CL" sz="1600" dirty="0">
                <a:solidFill>
                  <a:schemeClr val="tx1"/>
                </a:solidFill>
                <a:latin typeface="Amasis MT Pro" panose="02040504050005020304" pitchFamily="18" charset="0"/>
              </a:rPr>
              <a:t>Ceremonia de egreso de dos pacientes, instancia en que reciben alta terapéutica, también participan las familias de las personas que están en tratamiento. </a:t>
            </a:r>
            <a:br>
              <a:rPr lang="es-CL" sz="1600" dirty="0">
                <a:solidFill>
                  <a:schemeClr val="tx1"/>
                </a:solidFill>
                <a:latin typeface="Amasis MT Pro" panose="02040504050005020304" pitchFamily="18" charset="0"/>
              </a:rPr>
            </a:br>
            <a:r>
              <a:rPr lang="es-CL" sz="1600" dirty="0">
                <a:solidFill>
                  <a:schemeClr val="tx1"/>
                </a:solidFill>
                <a:latin typeface="Amasis MT Pro" panose="02040504050005020304" pitchFamily="18" charset="0"/>
              </a:rPr>
              <a:t>Sin costo.</a:t>
            </a:r>
            <a:br>
              <a:rPr lang="es-CL" sz="1600" dirty="0">
                <a:solidFill>
                  <a:schemeClr val="tx1"/>
                </a:solidFill>
                <a:latin typeface="Amasis MT Pro" panose="02040504050005020304" pitchFamily="18" charset="0"/>
              </a:rPr>
            </a:br>
            <a:r>
              <a:rPr lang="es-CL" sz="1600" dirty="0">
                <a:solidFill>
                  <a:schemeClr val="tx1"/>
                </a:solidFill>
                <a:latin typeface="Amasis MT Pro" panose="02040504050005020304" pitchFamily="18" charset="0"/>
              </a:rPr>
              <a:t>Horario inicio de 17 pm.</a:t>
            </a:r>
            <a:br>
              <a:rPr lang="es-CL" sz="1600" dirty="0">
                <a:solidFill>
                  <a:schemeClr val="tx1"/>
                </a:solidFill>
                <a:latin typeface="Amasis MT Pro" panose="02040504050005020304" pitchFamily="18" charset="0"/>
              </a:rPr>
            </a:br>
            <a:r>
              <a:rPr lang="es-CL" sz="1600" dirty="0">
                <a:solidFill>
                  <a:schemeClr val="tx1"/>
                </a:solidFill>
                <a:latin typeface="Amasis MT Pro" panose="02040504050005020304" pitchFamily="18" charset="0"/>
              </a:rPr>
              <a:t>Horario termino: 21 pm.</a:t>
            </a:r>
            <a:br>
              <a:rPr lang="es-CL" sz="1600" dirty="0">
                <a:solidFill>
                  <a:schemeClr val="tx1"/>
                </a:solidFill>
                <a:latin typeface="Amasis MT Pro" panose="02040504050005020304" pitchFamily="18" charset="0"/>
              </a:rPr>
            </a:br>
            <a:r>
              <a:rPr lang="es-CL" sz="1600" dirty="0">
                <a:solidFill>
                  <a:schemeClr val="tx1"/>
                </a:solidFill>
                <a:latin typeface="Amasis MT Pro" panose="02040504050005020304" pitchFamily="18" charset="0"/>
              </a:rPr>
              <a:t>Lugar: Centro Cívico, Avenida Las Torres N° 5555, Peñalolén.</a:t>
            </a:r>
            <a:br>
              <a:rPr lang="es-CL" sz="1600" dirty="0">
                <a:solidFill>
                  <a:schemeClr val="tx1"/>
                </a:solidFill>
                <a:latin typeface="Amasis MT Pro" panose="02040504050005020304" pitchFamily="18" charset="0"/>
              </a:rPr>
            </a:br>
            <a:r>
              <a:rPr lang="es-CL" sz="1600" dirty="0">
                <a:solidFill>
                  <a:schemeClr val="tx1"/>
                </a:solidFill>
                <a:latin typeface="Amasis MT Pro" panose="02040504050005020304" pitchFamily="18" charset="0"/>
              </a:rPr>
              <a:t>Actividad propia de la fundación con el apoyo de la Municipalidad de Peñalolén.</a:t>
            </a:r>
            <a:br>
              <a:rPr lang="es-CL" sz="1600" dirty="0">
                <a:solidFill>
                  <a:schemeClr val="tx1"/>
                </a:solidFill>
                <a:latin typeface="Amasis MT Pro" panose="02040504050005020304" pitchFamily="18" charset="0"/>
              </a:rPr>
            </a:br>
            <a:endParaRPr lang="es-CL" sz="1600" dirty="0">
              <a:solidFill>
                <a:schemeClr val="tx1"/>
              </a:solidFill>
              <a:latin typeface="Amasis MT Pro" panose="02040504050005020304" pitchFamily="18" charset="0"/>
            </a:endParaRPr>
          </a:p>
        </p:txBody>
      </p:sp>
      <p:sp>
        <p:nvSpPr>
          <p:cNvPr id="5" name="Marcador de texto 4">
            <a:extLst>
              <a:ext uri="{FF2B5EF4-FFF2-40B4-BE49-F238E27FC236}">
                <a16:creationId xmlns:a16="http://schemas.microsoft.com/office/drawing/2014/main" id="{E16BA568-78F8-51B6-DA0F-46EFCD397FB8}"/>
              </a:ext>
            </a:extLst>
          </p:cNvPr>
          <p:cNvSpPr>
            <a:spLocks noGrp="1"/>
          </p:cNvSpPr>
          <p:nvPr>
            <p:ph type="body" sz="quarter" idx="3"/>
          </p:nvPr>
        </p:nvSpPr>
        <p:spPr/>
        <p:txBody>
          <a:bodyPr>
            <a:normAutofit/>
          </a:bodyPr>
          <a:lstStyle/>
          <a:p>
            <a:r>
              <a:rPr lang="es-CL" dirty="0">
                <a:latin typeface="Amasis MT Pro Black" panose="02040A04050005020304" pitchFamily="18" charset="0"/>
              </a:rPr>
              <a:t>  </a:t>
            </a:r>
          </a:p>
        </p:txBody>
      </p:sp>
      <p:sp>
        <p:nvSpPr>
          <p:cNvPr id="7" name="Marcador de pie de página 6">
            <a:extLst>
              <a:ext uri="{FF2B5EF4-FFF2-40B4-BE49-F238E27FC236}">
                <a16:creationId xmlns:a16="http://schemas.microsoft.com/office/drawing/2014/main" id="{ADF80086-8FD1-E731-2363-B241D63051CF}"/>
              </a:ext>
            </a:extLst>
          </p:cNvPr>
          <p:cNvSpPr>
            <a:spLocks noGrp="1"/>
          </p:cNvSpPr>
          <p:nvPr>
            <p:ph type="ftr" sz="quarter" idx="11"/>
          </p:nvPr>
        </p:nvSpPr>
        <p:spPr/>
        <p:txBody>
          <a:bodyPr/>
          <a:lstStyle/>
          <a:p>
            <a:r>
              <a:rPr lang="en-US" dirty="0">
                <a:latin typeface="Amasis MT Pro Medium" panose="02040604050005020304" pitchFamily="18" charset="0"/>
              </a:rPr>
              <a:t>MEMORIA 2024</a:t>
            </a:r>
          </a:p>
        </p:txBody>
      </p:sp>
      <p:pic>
        <p:nvPicPr>
          <p:cNvPr id="4" name="Marcador de contenido 3">
            <a:extLst>
              <a:ext uri="{FF2B5EF4-FFF2-40B4-BE49-F238E27FC236}">
                <a16:creationId xmlns:a16="http://schemas.microsoft.com/office/drawing/2014/main" id="{7FF408DA-16A0-06F4-545B-D12DB0053A8F}"/>
              </a:ext>
            </a:extLst>
          </p:cNvPr>
          <p:cNvPicPr>
            <a:picLocks noGrp="1" noChangeAspect="1"/>
          </p:cNvPicPr>
          <p:nvPr>
            <p:ph sz="half" idx="2"/>
          </p:nvPr>
        </p:nvPicPr>
        <p:blipFill>
          <a:blip r:embed="rId2"/>
          <a:stretch>
            <a:fillRect/>
          </a:stretch>
        </p:blipFill>
        <p:spPr>
          <a:xfrm>
            <a:off x="3882143" y="2277909"/>
            <a:ext cx="3504706" cy="2302181"/>
          </a:xfrm>
          <a:prstGeom prst="rect">
            <a:avLst/>
          </a:prstGeom>
        </p:spPr>
      </p:pic>
      <p:pic>
        <p:nvPicPr>
          <p:cNvPr id="19" name="Marcador de contenido 18">
            <a:extLst>
              <a:ext uri="{FF2B5EF4-FFF2-40B4-BE49-F238E27FC236}">
                <a16:creationId xmlns:a16="http://schemas.microsoft.com/office/drawing/2014/main" id="{1307F388-B7A4-505B-9EF7-B260D526F626}"/>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7805426" y="2277908"/>
            <a:ext cx="3475037" cy="2302181"/>
          </a:xfrm>
        </p:spPr>
      </p:pic>
    </p:spTree>
    <p:extLst>
      <p:ext uri="{BB962C8B-B14F-4D97-AF65-F5344CB8AC3E}">
        <p14:creationId xmlns:p14="http://schemas.microsoft.com/office/powerpoint/2010/main" val="3447199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4A395B-5CCF-63F2-9DC7-1004167BB303}"/>
              </a:ext>
            </a:extLst>
          </p:cNvPr>
          <p:cNvSpPr>
            <a:spLocks noGrp="1"/>
          </p:cNvSpPr>
          <p:nvPr>
            <p:ph type="title"/>
          </p:nvPr>
        </p:nvSpPr>
        <p:spPr>
          <a:xfrm>
            <a:off x="0" y="1153300"/>
            <a:ext cx="3496962" cy="4551399"/>
          </a:xfrm>
        </p:spPr>
        <p:txBody>
          <a:bodyPr>
            <a:normAutofit fontScale="90000"/>
          </a:bodyPr>
          <a:lstStyle/>
          <a:p>
            <a:br>
              <a:rPr lang="es-CL" sz="2400" dirty="0">
                <a:solidFill>
                  <a:schemeClr val="tx1"/>
                </a:solidFill>
                <a:latin typeface="Amasis MT Pro Black" panose="02040A04050005020304" pitchFamily="18" charset="0"/>
              </a:rPr>
            </a:br>
            <a:r>
              <a:rPr lang="es-CL" sz="2400" dirty="0">
                <a:solidFill>
                  <a:schemeClr val="tx1"/>
                </a:solidFill>
                <a:latin typeface="Amasis MT Pro Black" panose="02040A04050005020304" pitchFamily="18" charset="0"/>
              </a:rPr>
              <a:t>            </a:t>
            </a:r>
            <a:br>
              <a:rPr lang="es-CL" sz="2400" dirty="0">
                <a:solidFill>
                  <a:schemeClr val="tx1"/>
                </a:solidFill>
                <a:latin typeface="Amasis MT Pro Black" panose="02040A04050005020304" pitchFamily="18" charset="0"/>
              </a:rPr>
            </a:br>
            <a:br>
              <a:rPr lang="es-CL" sz="2400" dirty="0">
                <a:solidFill>
                  <a:schemeClr val="tx1"/>
                </a:solidFill>
                <a:latin typeface="Amasis MT Pro Black" panose="02040A04050005020304" pitchFamily="18" charset="0"/>
              </a:rPr>
            </a:br>
            <a:r>
              <a:rPr lang="es-CL" sz="2700" dirty="0">
                <a:solidFill>
                  <a:schemeClr val="tx1"/>
                </a:solidFill>
                <a:latin typeface="Amasis MT Pro Black" panose="02040A04050005020304" pitchFamily="18" charset="0"/>
              </a:rPr>
              <a:t>REEDUCACIONES </a:t>
            </a:r>
            <a:br>
              <a:rPr lang="es-CL" sz="2700" dirty="0">
                <a:solidFill>
                  <a:schemeClr val="tx1"/>
                </a:solidFill>
                <a:latin typeface="Amasis MT Pro Black" panose="02040A04050005020304" pitchFamily="18" charset="0"/>
              </a:rPr>
            </a:br>
            <a:br>
              <a:rPr lang="es-CL" sz="1800" dirty="0">
                <a:solidFill>
                  <a:schemeClr val="tx1"/>
                </a:solidFill>
                <a:latin typeface="Amasis MT Pro Black" panose="02040A04050005020304" pitchFamily="18" charset="0"/>
              </a:rPr>
            </a:br>
            <a:br>
              <a:rPr lang="es-CL" sz="1800" dirty="0">
                <a:solidFill>
                  <a:schemeClr val="tx1"/>
                </a:solidFill>
                <a:latin typeface="Amasis MT Pro Black" panose="02040A04050005020304" pitchFamily="18" charset="0"/>
              </a:rPr>
            </a:br>
            <a:r>
              <a:rPr lang="es-CL" sz="2000" dirty="0">
                <a:solidFill>
                  <a:schemeClr val="tx1"/>
                </a:solidFill>
                <a:latin typeface="Amasis MT Pro" panose="02040504050005020304" pitchFamily="18" charset="0"/>
              </a:rPr>
              <a:t>Descripción de la actividad:</a:t>
            </a:r>
            <a:br>
              <a:rPr lang="es-CL" sz="2000" dirty="0">
                <a:solidFill>
                  <a:schemeClr val="tx1"/>
                </a:solidFill>
                <a:latin typeface="Amasis MT Pro" panose="02040504050005020304" pitchFamily="18" charset="0"/>
              </a:rPr>
            </a:br>
            <a:r>
              <a:rPr lang="es-CL" sz="2000" dirty="0">
                <a:solidFill>
                  <a:schemeClr val="tx1"/>
                </a:solidFill>
                <a:latin typeface="Amasis MT Pro" panose="02040504050005020304" pitchFamily="18" charset="0"/>
              </a:rPr>
              <a:t> </a:t>
            </a:r>
            <a:br>
              <a:rPr lang="es-CL" sz="2000" dirty="0">
                <a:solidFill>
                  <a:schemeClr val="tx1"/>
                </a:solidFill>
                <a:latin typeface="Amasis MT Pro" panose="02040504050005020304" pitchFamily="18" charset="0"/>
              </a:rPr>
            </a:br>
            <a:r>
              <a:rPr lang="es-CL" sz="1800" u="sng" dirty="0">
                <a:solidFill>
                  <a:schemeClr val="tx1"/>
                </a:solidFill>
                <a:latin typeface="Amasis MT Pro" panose="02040504050005020304" pitchFamily="18" charset="0"/>
              </a:rPr>
              <a:t>22 de septiembre 2024</a:t>
            </a:r>
            <a:br>
              <a:rPr lang="es-CL" sz="1800" dirty="0">
                <a:solidFill>
                  <a:schemeClr val="tx1"/>
                </a:solidFill>
                <a:latin typeface="Amasis MT Pro" panose="02040504050005020304" pitchFamily="18" charset="0"/>
              </a:rPr>
            </a:br>
            <a:br>
              <a:rPr lang="es-CL" sz="1800" u="sng" dirty="0">
                <a:solidFill>
                  <a:schemeClr val="tx1"/>
                </a:solidFill>
                <a:latin typeface="Amasis MT Pro" panose="02040504050005020304" pitchFamily="18" charset="0"/>
              </a:rPr>
            </a:br>
            <a:r>
              <a:rPr lang="es-CL" sz="1800" dirty="0">
                <a:solidFill>
                  <a:schemeClr val="tx1"/>
                </a:solidFill>
                <a:latin typeface="Amasis MT Pro" panose="02040504050005020304" pitchFamily="18" charset="0"/>
              </a:rPr>
              <a:t>Ceremonia de egreso de tres pacientes, instancia en que reciben alta terapéutica,  también participan las familias de las personas que están en tratamiento. </a:t>
            </a:r>
            <a:br>
              <a:rPr lang="es-CL" sz="1800" dirty="0">
                <a:solidFill>
                  <a:schemeClr val="tx1"/>
                </a:solidFill>
                <a:latin typeface="Amasis MT Pro" panose="02040504050005020304" pitchFamily="18" charset="0"/>
              </a:rPr>
            </a:br>
            <a:r>
              <a:rPr lang="es-CL" sz="1800" dirty="0">
                <a:solidFill>
                  <a:schemeClr val="tx1"/>
                </a:solidFill>
                <a:latin typeface="Amasis MT Pro" panose="02040504050005020304" pitchFamily="18" charset="0"/>
              </a:rPr>
              <a:t>Sin costo</a:t>
            </a:r>
            <a:br>
              <a:rPr lang="es-CL" sz="1800" dirty="0">
                <a:solidFill>
                  <a:schemeClr val="tx1"/>
                </a:solidFill>
                <a:latin typeface="Amasis MT Pro" panose="02040504050005020304" pitchFamily="18" charset="0"/>
              </a:rPr>
            </a:br>
            <a:r>
              <a:rPr lang="es-CL" sz="1800" dirty="0">
                <a:solidFill>
                  <a:schemeClr val="tx1"/>
                </a:solidFill>
                <a:latin typeface="Amasis MT Pro" panose="02040504050005020304" pitchFamily="18" charset="0"/>
              </a:rPr>
              <a:t>Horario inicio de 12 pm.</a:t>
            </a:r>
            <a:br>
              <a:rPr lang="es-CL" sz="1800" dirty="0">
                <a:solidFill>
                  <a:schemeClr val="tx1"/>
                </a:solidFill>
                <a:latin typeface="Amasis MT Pro" panose="02040504050005020304" pitchFamily="18" charset="0"/>
              </a:rPr>
            </a:br>
            <a:r>
              <a:rPr lang="es-CL" sz="1800" dirty="0">
                <a:solidFill>
                  <a:schemeClr val="tx1"/>
                </a:solidFill>
                <a:latin typeface="Amasis MT Pro" panose="02040504050005020304" pitchFamily="18" charset="0"/>
              </a:rPr>
              <a:t>Horario termino: 17 pm.</a:t>
            </a:r>
            <a:br>
              <a:rPr lang="es-CL" sz="1800" dirty="0">
                <a:solidFill>
                  <a:schemeClr val="tx1"/>
                </a:solidFill>
                <a:latin typeface="Amasis MT Pro" panose="02040504050005020304" pitchFamily="18" charset="0"/>
              </a:rPr>
            </a:br>
            <a:r>
              <a:rPr lang="es-CL" sz="1800" dirty="0">
                <a:solidFill>
                  <a:schemeClr val="tx1"/>
                </a:solidFill>
                <a:latin typeface="Amasis MT Pro" panose="02040504050005020304" pitchFamily="18" charset="0"/>
              </a:rPr>
              <a:t>Lugar :Centro Cívico Municipalidad de Pirque, Avenida Concha y Toro N° 2548, Pirque.</a:t>
            </a:r>
            <a:br>
              <a:rPr lang="es-CL" sz="1800" dirty="0">
                <a:solidFill>
                  <a:schemeClr val="tx1"/>
                </a:solidFill>
                <a:latin typeface="Amasis MT Pro" panose="02040504050005020304" pitchFamily="18" charset="0"/>
              </a:rPr>
            </a:br>
            <a:r>
              <a:rPr lang="es-CL" sz="1800" dirty="0">
                <a:solidFill>
                  <a:schemeClr val="tx1"/>
                </a:solidFill>
                <a:latin typeface="Amasis MT Pro" panose="02040504050005020304" pitchFamily="18" charset="0"/>
              </a:rPr>
              <a:t>Actividad propia de la fundación con el apoyo de la Municipalidad de Pirque.</a:t>
            </a:r>
            <a:br>
              <a:rPr lang="es-CL" sz="1800" dirty="0">
                <a:latin typeface="Amasis MT Pro Black" panose="02040A04050005020304" pitchFamily="18" charset="0"/>
              </a:rPr>
            </a:br>
            <a:br>
              <a:rPr lang="es-CL" sz="2000" dirty="0">
                <a:latin typeface="Amasis MT Pro Black" panose="02040A04050005020304" pitchFamily="18" charset="0"/>
              </a:rPr>
            </a:br>
            <a:br>
              <a:rPr lang="es-CL" sz="2000" dirty="0">
                <a:latin typeface="Amasis MT Pro Black" panose="02040A04050005020304" pitchFamily="18" charset="0"/>
              </a:rPr>
            </a:br>
            <a:br>
              <a:rPr lang="es-CL" sz="2000" dirty="0">
                <a:latin typeface="Amasis MT Pro Black" panose="02040A04050005020304" pitchFamily="18" charset="0"/>
              </a:rPr>
            </a:br>
            <a:endParaRPr lang="es-CL" sz="2000" dirty="0">
              <a:latin typeface="Amasis MT Pro Black" panose="02040A04050005020304" pitchFamily="18" charset="0"/>
            </a:endParaRPr>
          </a:p>
        </p:txBody>
      </p:sp>
      <p:sp>
        <p:nvSpPr>
          <p:cNvPr id="7" name="Marcador de pie de página 6">
            <a:extLst>
              <a:ext uri="{FF2B5EF4-FFF2-40B4-BE49-F238E27FC236}">
                <a16:creationId xmlns:a16="http://schemas.microsoft.com/office/drawing/2014/main" id="{658700E3-BAF3-3A64-323D-11C7D3B75A75}"/>
              </a:ext>
            </a:extLst>
          </p:cNvPr>
          <p:cNvSpPr>
            <a:spLocks noGrp="1"/>
          </p:cNvSpPr>
          <p:nvPr>
            <p:ph type="ftr" sz="quarter" idx="11"/>
          </p:nvPr>
        </p:nvSpPr>
        <p:spPr>
          <a:xfrm>
            <a:off x="3867912" y="6419785"/>
            <a:ext cx="5911517" cy="365125"/>
          </a:xfrm>
        </p:spPr>
        <p:txBody>
          <a:bodyPr/>
          <a:lstStyle/>
          <a:p>
            <a:r>
              <a:rPr lang="en-US" dirty="0">
                <a:latin typeface="Amasis MT Pro Medium" panose="02040604050005020304" pitchFamily="18" charset="0"/>
              </a:rPr>
              <a:t>MEMORIA 2024</a:t>
            </a:r>
          </a:p>
        </p:txBody>
      </p:sp>
      <p:pic>
        <p:nvPicPr>
          <p:cNvPr id="13" name="Marcador de contenido 12">
            <a:extLst>
              <a:ext uri="{FF2B5EF4-FFF2-40B4-BE49-F238E27FC236}">
                <a16:creationId xmlns:a16="http://schemas.microsoft.com/office/drawing/2014/main" id="{C25AC454-AAAA-0250-401C-D74AAE8BC30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112152" y="1406070"/>
            <a:ext cx="3007105" cy="4045857"/>
          </a:xfrm>
        </p:spPr>
      </p:pic>
      <p:pic>
        <p:nvPicPr>
          <p:cNvPr id="15" name="Imagen 14">
            <a:extLst>
              <a:ext uri="{FF2B5EF4-FFF2-40B4-BE49-F238E27FC236}">
                <a16:creationId xmlns:a16="http://schemas.microsoft.com/office/drawing/2014/main" id="{CF26E009-7FA7-AD68-9227-212235AF5C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4447" y="2060119"/>
            <a:ext cx="3650343" cy="2737757"/>
          </a:xfrm>
          <a:prstGeom prst="rect">
            <a:avLst/>
          </a:prstGeom>
        </p:spPr>
      </p:pic>
    </p:spTree>
    <p:extLst>
      <p:ext uri="{BB962C8B-B14F-4D97-AF65-F5344CB8AC3E}">
        <p14:creationId xmlns:p14="http://schemas.microsoft.com/office/powerpoint/2010/main" val="34051277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0F941-DAC1-9FE4-099D-EA505112BDEC}"/>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C7D29046-AAD7-4F29-7417-10A62D4E61EA}"/>
              </a:ext>
            </a:extLst>
          </p:cNvPr>
          <p:cNvSpPr>
            <a:spLocks noGrp="1"/>
          </p:cNvSpPr>
          <p:nvPr>
            <p:ph type="title"/>
          </p:nvPr>
        </p:nvSpPr>
        <p:spPr>
          <a:xfrm>
            <a:off x="0" y="1272746"/>
            <a:ext cx="3474720" cy="4681550"/>
          </a:xfrm>
        </p:spPr>
        <p:txBody>
          <a:bodyPr>
            <a:normAutofit/>
          </a:bodyPr>
          <a:lstStyle/>
          <a:p>
            <a:r>
              <a:rPr lang="es-CL" sz="2400" dirty="0">
                <a:solidFill>
                  <a:schemeClr val="tx1"/>
                </a:solidFill>
                <a:latin typeface="Amasis MT Pro Black" panose="02040A04050005020304" pitchFamily="18" charset="0"/>
              </a:rPr>
              <a:t>REEDUCACIONES </a:t>
            </a:r>
            <a:br>
              <a:rPr lang="es-CL" sz="2400" dirty="0">
                <a:solidFill>
                  <a:schemeClr val="tx1"/>
                </a:solidFill>
                <a:latin typeface="Amasis MT Pro Black" panose="02040A04050005020304" pitchFamily="18" charset="0"/>
              </a:rPr>
            </a:br>
            <a:br>
              <a:rPr lang="es-CL" sz="2400" dirty="0">
                <a:solidFill>
                  <a:schemeClr val="tx1"/>
                </a:solidFill>
                <a:latin typeface="Amasis MT Pro Black" panose="02040A04050005020304" pitchFamily="18" charset="0"/>
              </a:rPr>
            </a:br>
            <a:br>
              <a:rPr lang="es-CL" sz="2400" dirty="0">
                <a:solidFill>
                  <a:schemeClr val="tx1"/>
                </a:solidFill>
                <a:latin typeface="Amasis MT Pro Black" panose="02040A04050005020304" pitchFamily="18" charset="0"/>
              </a:rPr>
            </a:br>
            <a:r>
              <a:rPr lang="es-CL" sz="2000" dirty="0">
                <a:solidFill>
                  <a:schemeClr val="tx1"/>
                </a:solidFill>
                <a:latin typeface="Amasis MT Pro" panose="02040504050005020304" pitchFamily="18" charset="0"/>
              </a:rPr>
              <a:t>Descripción de la actividad:</a:t>
            </a:r>
            <a:br>
              <a:rPr lang="es-CL" sz="1800" dirty="0">
                <a:solidFill>
                  <a:schemeClr val="tx1"/>
                </a:solidFill>
                <a:latin typeface="Amasis MT Pro" panose="02040504050005020304" pitchFamily="18" charset="0"/>
              </a:rPr>
            </a:br>
            <a:r>
              <a:rPr lang="es-CL" sz="1800" dirty="0">
                <a:solidFill>
                  <a:schemeClr val="tx1"/>
                </a:solidFill>
                <a:latin typeface="Amasis MT Pro" panose="02040504050005020304" pitchFamily="18" charset="0"/>
              </a:rPr>
              <a:t> </a:t>
            </a:r>
            <a:br>
              <a:rPr lang="es-CL" sz="1800" dirty="0">
                <a:solidFill>
                  <a:schemeClr val="tx1"/>
                </a:solidFill>
                <a:latin typeface="Amasis MT Pro" panose="02040504050005020304" pitchFamily="18" charset="0"/>
              </a:rPr>
            </a:br>
            <a:r>
              <a:rPr lang="es-CL" sz="1600" u="sng" dirty="0">
                <a:solidFill>
                  <a:schemeClr val="tx1"/>
                </a:solidFill>
                <a:latin typeface="Amasis MT Pro" panose="02040504050005020304" pitchFamily="18" charset="0"/>
              </a:rPr>
              <a:t>5 de octubre 2024</a:t>
            </a:r>
            <a:br>
              <a:rPr lang="es-CL" sz="1600" u="sng" dirty="0">
                <a:solidFill>
                  <a:schemeClr val="tx1"/>
                </a:solidFill>
                <a:latin typeface="Amasis MT Pro" panose="02040504050005020304" pitchFamily="18" charset="0"/>
              </a:rPr>
            </a:br>
            <a:br>
              <a:rPr lang="es-CL" sz="1600" dirty="0">
                <a:solidFill>
                  <a:schemeClr val="tx1"/>
                </a:solidFill>
                <a:latin typeface="Amasis MT Pro" panose="02040504050005020304" pitchFamily="18" charset="0"/>
              </a:rPr>
            </a:br>
            <a:r>
              <a:rPr lang="es-CL" sz="1600" dirty="0">
                <a:solidFill>
                  <a:schemeClr val="tx1"/>
                </a:solidFill>
                <a:latin typeface="Amasis MT Pro" panose="02040504050005020304" pitchFamily="18" charset="0"/>
              </a:rPr>
              <a:t>Ceremonia de egreso de cinco pacientes, instancia en que reciben alta terapéutica, también participan las familias de las personas que están en tratamiento. </a:t>
            </a:r>
            <a:br>
              <a:rPr lang="es-CL" sz="1600" dirty="0">
                <a:solidFill>
                  <a:schemeClr val="tx1"/>
                </a:solidFill>
                <a:latin typeface="Amasis MT Pro" panose="02040504050005020304" pitchFamily="18" charset="0"/>
              </a:rPr>
            </a:br>
            <a:r>
              <a:rPr lang="es-CL" sz="1600" dirty="0">
                <a:solidFill>
                  <a:schemeClr val="tx1"/>
                </a:solidFill>
                <a:latin typeface="Amasis MT Pro" panose="02040504050005020304" pitchFamily="18" charset="0"/>
              </a:rPr>
              <a:t>Sin costo.</a:t>
            </a:r>
            <a:br>
              <a:rPr lang="es-CL" sz="1600" dirty="0">
                <a:solidFill>
                  <a:schemeClr val="tx1"/>
                </a:solidFill>
                <a:latin typeface="Amasis MT Pro" panose="02040504050005020304" pitchFamily="18" charset="0"/>
              </a:rPr>
            </a:br>
            <a:r>
              <a:rPr lang="es-CL" sz="1600" dirty="0">
                <a:solidFill>
                  <a:schemeClr val="tx1"/>
                </a:solidFill>
                <a:latin typeface="Amasis MT Pro" panose="02040504050005020304" pitchFamily="18" charset="0"/>
              </a:rPr>
              <a:t>Horario inicio de 17 pm.</a:t>
            </a:r>
            <a:br>
              <a:rPr lang="es-CL" sz="1600" dirty="0">
                <a:solidFill>
                  <a:schemeClr val="tx1"/>
                </a:solidFill>
                <a:latin typeface="Amasis MT Pro" panose="02040504050005020304" pitchFamily="18" charset="0"/>
              </a:rPr>
            </a:br>
            <a:r>
              <a:rPr lang="es-CL" sz="1600" dirty="0">
                <a:solidFill>
                  <a:schemeClr val="tx1"/>
                </a:solidFill>
                <a:latin typeface="Amasis MT Pro" panose="02040504050005020304" pitchFamily="18" charset="0"/>
              </a:rPr>
              <a:t>Horario termino: 21 pm.</a:t>
            </a:r>
            <a:br>
              <a:rPr lang="es-CL" sz="1600" dirty="0">
                <a:solidFill>
                  <a:schemeClr val="tx1"/>
                </a:solidFill>
                <a:latin typeface="Amasis MT Pro" panose="02040504050005020304" pitchFamily="18" charset="0"/>
              </a:rPr>
            </a:br>
            <a:r>
              <a:rPr lang="es-CL" sz="1600" dirty="0">
                <a:solidFill>
                  <a:schemeClr val="tx1"/>
                </a:solidFill>
                <a:latin typeface="Amasis MT Pro" panose="02040504050005020304" pitchFamily="18" charset="0"/>
              </a:rPr>
              <a:t>Lugar: Avenida Las Torres N° 5555, Peñalolén.</a:t>
            </a:r>
            <a:br>
              <a:rPr lang="es-CL" sz="1600" dirty="0">
                <a:solidFill>
                  <a:schemeClr val="tx1"/>
                </a:solidFill>
                <a:latin typeface="Amasis MT Pro" panose="02040504050005020304" pitchFamily="18" charset="0"/>
              </a:rPr>
            </a:br>
            <a:r>
              <a:rPr lang="es-CL" sz="1600" dirty="0">
                <a:solidFill>
                  <a:schemeClr val="tx1"/>
                </a:solidFill>
                <a:latin typeface="Amasis MT Pro" panose="02040504050005020304" pitchFamily="18" charset="0"/>
              </a:rPr>
              <a:t>Actividad propia de la fundación con el apoyo de la Municipalidad de Peñalolén.</a:t>
            </a:r>
            <a:br>
              <a:rPr lang="es-CL" sz="1600" dirty="0">
                <a:latin typeface="Amasis MT Pro Black" panose="02040A04050005020304" pitchFamily="18" charset="0"/>
              </a:rPr>
            </a:br>
            <a:endParaRPr lang="es-CL" sz="1600" dirty="0">
              <a:latin typeface="Amasis MT Pro Black" panose="02040A04050005020304" pitchFamily="18" charset="0"/>
            </a:endParaRPr>
          </a:p>
        </p:txBody>
      </p:sp>
      <p:sp>
        <p:nvSpPr>
          <p:cNvPr id="7" name="Marcador de pie de página 6">
            <a:extLst>
              <a:ext uri="{FF2B5EF4-FFF2-40B4-BE49-F238E27FC236}">
                <a16:creationId xmlns:a16="http://schemas.microsoft.com/office/drawing/2014/main" id="{F4D98889-D27A-9939-2402-F7B2434B653B}"/>
              </a:ext>
            </a:extLst>
          </p:cNvPr>
          <p:cNvSpPr>
            <a:spLocks noGrp="1"/>
          </p:cNvSpPr>
          <p:nvPr>
            <p:ph type="ftr" sz="quarter" idx="11"/>
          </p:nvPr>
        </p:nvSpPr>
        <p:spPr/>
        <p:txBody>
          <a:bodyPr/>
          <a:lstStyle/>
          <a:p>
            <a:r>
              <a:rPr lang="en-US" dirty="0">
                <a:latin typeface="Amasis MT Pro Medium" panose="02040604050005020304" pitchFamily="18" charset="0"/>
              </a:rPr>
              <a:t>MEMORIA 2024</a:t>
            </a:r>
          </a:p>
        </p:txBody>
      </p:sp>
      <p:pic>
        <p:nvPicPr>
          <p:cNvPr id="4" name="Marcador de contenido 3">
            <a:extLst>
              <a:ext uri="{FF2B5EF4-FFF2-40B4-BE49-F238E27FC236}">
                <a16:creationId xmlns:a16="http://schemas.microsoft.com/office/drawing/2014/main" id="{F9454FFC-0A64-00AF-95D0-2BB00DF8CAAD}"/>
              </a:ext>
            </a:extLst>
          </p:cNvPr>
          <p:cNvPicPr>
            <a:picLocks noGrp="1" noChangeAspect="1"/>
          </p:cNvPicPr>
          <p:nvPr>
            <p:ph sz="half" idx="2"/>
          </p:nvPr>
        </p:nvPicPr>
        <p:blipFill>
          <a:blip r:embed="rId2"/>
          <a:stretch>
            <a:fillRect/>
          </a:stretch>
        </p:blipFill>
        <p:spPr>
          <a:xfrm>
            <a:off x="3793344" y="1445742"/>
            <a:ext cx="3475038" cy="4154254"/>
          </a:xfrm>
          <a:prstGeom prst="rect">
            <a:avLst/>
          </a:prstGeom>
        </p:spPr>
      </p:pic>
      <p:pic>
        <p:nvPicPr>
          <p:cNvPr id="6" name="Marcador de contenido 5">
            <a:extLst>
              <a:ext uri="{FF2B5EF4-FFF2-40B4-BE49-F238E27FC236}">
                <a16:creationId xmlns:a16="http://schemas.microsoft.com/office/drawing/2014/main" id="{847930A5-8930-0C76-654C-A7F84FA1E4FB}"/>
              </a:ext>
            </a:extLst>
          </p:cNvPr>
          <p:cNvPicPr>
            <a:picLocks noGrp="1" noChangeAspect="1"/>
          </p:cNvPicPr>
          <p:nvPr>
            <p:ph sz="quarter" idx="4"/>
          </p:nvPr>
        </p:nvPicPr>
        <p:blipFill>
          <a:blip r:embed="rId3"/>
          <a:stretch>
            <a:fillRect/>
          </a:stretch>
        </p:blipFill>
        <p:spPr>
          <a:xfrm>
            <a:off x="7818438" y="1445742"/>
            <a:ext cx="3475037" cy="4154254"/>
          </a:xfrm>
          <a:prstGeom prst="rect">
            <a:avLst/>
          </a:prstGeom>
        </p:spPr>
      </p:pic>
    </p:spTree>
    <p:extLst>
      <p:ext uri="{BB962C8B-B14F-4D97-AF65-F5344CB8AC3E}">
        <p14:creationId xmlns:p14="http://schemas.microsoft.com/office/powerpoint/2010/main" val="18837394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CE3ED-1B64-2919-91A0-895EA9C42C3B}"/>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CFE7570A-ACFA-06E9-96D6-7409806B2BCC}"/>
              </a:ext>
            </a:extLst>
          </p:cNvPr>
          <p:cNvSpPr>
            <a:spLocks noGrp="1"/>
          </p:cNvSpPr>
          <p:nvPr>
            <p:ph type="title"/>
          </p:nvPr>
        </p:nvSpPr>
        <p:spPr>
          <a:xfrm>
            <a:off x="0" y="1018259"/>
            <a:ext cx="3474720" cy="5083604"/>
          </a:xfrm>
        </p:spPr>
        <p:txBody>
          <a:bodyPr>
            <a:normAutofit fontScale="90000"/>
          </a:bodyPr>
          <a:lstStyle/>
          <a:p>
            <a:r>
              <a:rPr lang="es-CL" sz="2400" dirty="0">
                <a:solidFill>
                  <a:schemeClr val="tx1"/>
                </a:solidFill>
                <a:latin typeface="Amasis MT Pro Black" panose="02040A04050005020304" pitchFamily="18" charset="0"/>
              </a:rPr>
              <a:t>Talleres comunitarios para las familias </a:t>
            </a:r>
            <a:br>
              <a:rPr lang="es-CL" sz="2400" dirty="0">
                <a:solidFill>
                  <a:schemeClr val="tx1"/>
                </a:solidFill>
                <a:latin typeface="Amasis MT Pro Black" panose="02040A04050005020304" pitchFamily="18" charset="0"/>
              </a:rPr>
            </a:br>
            <a:br>
              <a:rPr lang="es-CL" sz="2400" dirty="0">
                <a:solidFill>
                  <a:schemeClr val="tx1"/>
                </a:solidFill>
                <a:latin typeface="Amasis MT Pro Black" panose="02040A04050005020304" pitchFamily="18" charset="0"/>
              </a:rPr>
            </a:br>
            <a:r>
              <a:rPr lang="es-CL" sz="2000" dirty="0">
                <a:solidFill>
                  <a:schemeClr val="tx1"/>
                </a:solidFill>
                <a:latin typeface="Amasis MT Pro" panose="02040504050005020304" pitchFamily="18" charset="0"/>
              </a:rPr>
              <a:t>Descripción de la actividad:</a:t>
            </a:r>
            <a:br>
              <a:rPr lang="es-CL" sz="1800" dirty="0">
                <a:solidFill>
                  <a:schemeClr val="tx1"/>
                </a:solidFill>
                <a:latin typeface="Amasis MT Pro" panose="02040504050005020304" pitchFamily="18" charset="0"/>
              </a:rPr>
            </a:br>
            <a:r>
              <a:rPr lang="es-CL" sz="1800" dirty="0">
                <a:solidFill>
                  <a:schemeClr val="tx1"/>
                </a:solidFill>
                <a:latin typeface="Amasis MT Pro" panose="02040504050005020304" pitchFamily="18" charset="0"/>
              </a:rPr>
              <a:t> </a:t>
            </a:r>
            <a:br>
              <a:rPr lang="es-CL" sz="1800" dirty="0">
                <a:solidFill>
                  <a:schemeClr val="tx1"/>
                </a:solidFill>
                <a:latin typeface="Amasis MT Pro" panose="02040504050005020304" pitchFamily="18" charset="0"/>
              </a:rPr>
            </a:br>
            <a:r>
              <a:rPr lang="es-CL" sz="1800" u="sng" dirty="0">
                <a:solidFill>
                  <a:schemeClr val="tx1"/>
                </a:solidFill>
                <a:latin typeface="Amasis MT Pro" panose="02040504050005020304" pitchFamily="18" charset="0"/>
              </a:rPr>
              <a:t>Esto se realizada durante todo el año, un sábado al mes</a:t>
            </a:r>
            <a:br>
              <a:rPr lang="es-CL" sz="1800" u="sng" dirty="0">
                <a:solidFill>
                  <a:schemeClr val="tx1"/>
                </a:solidFill>
                <a:latin typeface="Amasis MT Pro" panose="02040504050005020304" pitchFamily="18" charset="0"/>
              </a:rPr>
            </a:br>
            <a:br>
              <a:rPr lang="es-CL" sz="1800" dirty="0">
                <a:solidFill>
                  <a:schemeClr val="tx1"/>
                </a:solidFill>
                <a:latin typeface="Amasis MT Pro" panose="02040504050005020304" pitchFamily="18" charset="0"/>
              </a:rPr>
            </a:br>
            <a:r>
              <a:rPr lang="es-CL" sz="1800" dirty="0">
                <a:solidFill>
                  <a:schemeClr val="tx1"/>
                </a:solidFill>
                <a:latin typeface="Amasis MT Pro" panose="02040504050005020304" pitchFamily="18" charset="0"/>
              </a:rPr>
              <a:t>El eje ambulatorio promueve el desarrollo de residentes, egresados y sus familias mediante acompañamiento semanal y consejería familiar. Un equipo interdisciplinario; psicóloga, trabajadora social y monitor, fomenta el autocuidado integral, previene recaídas y fortalece redes de apoyo comunitarias e institucionales. Con ello, se busca consolidar los logros del proceso residencial y favorecer la reinserción social y el bienestar colectivo.</a:t>
            </a:r>
            <a:endParaRPr lang="es-CL" sz="2000" dirty="0">
              <a:solidFill>
                <a:schemeClr val="tx1"/>
              </a:solidFill>
              <a:latin typeface="Amasis MT Pro" panose="02040504050005020304" pitchFamily="18" charset="0"/>
            </a:endParaRPr>
          </a:p>
        </p:txBody>
      </p:sp>
      <p:sp>
        <p:nvSpPr>
          <p:cNvPr id="7" name="Marcador de pie de página 6">
            <a:extLst>
              <a:ext uri="{FF2B5EF4-FFF2-40B4-BE49-F238E27FC236}">
                <a16:creationId xmlns:a16="http://schemas.microsoft.com/office/drawing/2014/main" id="{3689776B-67F4-244B-3E71-562EA8AB7644}"/>
              </a:ext>
            </a:extLst>
          </p:cNvPr>
          <p:cNvSpPr>
            <a:spLocks noGrp="1"/>
          </p:cNvSpPr>
          <p:nvPr>
            <p:ph type="ftr" sz="quarter" idx="11"/>
          </p:nvPr>
        </p:nvSpPr>
        <p:spPr/>
        <p:txBody>
          <a:bodyPr/>
          <a:lstStyle/>
          <a:p>
            <a:r>
              <a:rPr lang="en-US" dirty="0">
                <a:latin typeface="Amasis MT Pro Medium" panose="02040604050005020304" pitchFamily="18" charset="0"/>
              </a:rPr>
              <a:t>MEMORIA 2024</a:t>
            </a:r>
          </a:p>
        </p:txBody>
      </p:sp>
      <p:pic>
        <p:nvPicPr>
          <p:cNvPr id="15" name="Marcador de contenido 14">
            <a:extLst>
              <a:ext uri="{FF2B5EF4-FFF2-40B4-BE49-F238E27FC236}">
                <a16:creationId xmlns:a16="http://schemas.microsoft.com/office/drawing/2014/main" id="{97704A62-20A4-6FF3-386A-6E0BB1025CD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287279" y="1274061"/>
            <a:ext cx="6734947" cy="4572000"/>
          </a:xfrm>
        </p:spPr>
      </p:pic>
    </p:spTree>
    <p:extLst>
      <p:ext uri="{BB962C8B-B14F-4D97-AF65-F5344CB8AC3E}">
        <p14:creationId xmlns:p14="http://schemas.microsoft.com/office/powerpoint/2010/main" val="38785211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8104AA-298E-ECE9-5582-1B9E73293505}"/>
              </a:ext>
            </a:extLst>
          </p:cNvPr>
          <p:cNvSpPr>
            <a:spLocks noGrp="1"/>
          </p:cNvSpPr>
          <p:nvPr>
            <p:ph type="title"/>
          </p:nvPr>
        </p:nvSpPr>
        <p:spPr/>
        <p:txBody>
          <a:bodyPr>
            <a:normAutofit/>
          </a:bodyPr>
          <a:lstStyle/>
          <a:p>
            <a:r>
              <a:rPr lang="es-CL" sz="2400" dirty="0">
                <a:solidFill>
                  <a:schemeClr val="tx1"/>
                </a:solidFill>
                <a:latin typeface="Amasis MT Pro Black" panose="02040A04050005020304" pitchFamily="18" charset="0"/>
              </a:rPr>
              <a:t>ARTICULACIÓN DE REDES</a:t>
            </a:r>
          </a:p>
        </p:txBody>
      </p:sp>
      <p:graphicFrame>
        <p:nvGraphicFramePr>
          <p:cNvPr id="7" name="Marcador de contenido 2">
            <a:extLst>
              <a:ext uri="{FF2B5EF4-FFF2-40B4-BE49-F238E27FC236}">
                <a16:creationId xmlns:a16="http://schemas.microsoft.com/office/drawing/2014/main" id="{9C8AC22E-8C68-38BD-BE8E-21C269870A35}"/>
              </a:ext>
            </a:extLst>
          </p:cNvPr>
          <p:cNvGraphicFramePr>
            <a:graphicFrameLocks noGrp="1"/>
          </p:cNvGraphicFramePr>
          <p:nvPr>
            <p:ph idx="1"/>
            <p:extLst>
              <p:ext uri="{D42A27DB-BD31-4B8C-83A1-F6EECF244321}">
                <p14:modId xmlns:p14="http://schemas.microsoft.com/office/powerpoint/2010/main" val="3857734164"/>
              </p:ext>
            </p:extLst>
          </p:nvPr>
        </p:nvGraphicFramePr>
        <p:xfrm>
          <a:off x="3546389" y="868680"/>
          <a:ext cx="7834184" cy="51206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Marcador de pie de página 4">
            <a:extLst>
              <a:ext uri="{FF2B5EF4-FFF2-40B4-BE49-F238E27FC236}">
                <a16:creationId xmlns:a16="http://schemas.microsoft.com/office/drawing/2014/main" id="{5FC963E1-9DBE-8448-FB89-667DE8A67334}"/>
              </a:ext>
            </a:extLst>
          </p:cNvPr>
          <p:cNvSpPr>
            <a:spLocks noGrp="1"/>
          </p:cNvSpPr>
          <p:nvPr>
            <p:ph type="ftr" sz="quarter" idx="11"/>
          </p:nvPr>
        </p:nvSpPr>
        <p:spPr/>
        <p:txBody>
          <a:bodyPr/>
          <a:lstStyle/>
          <a:p>
            <a:r>
              <a:rPr lang="en-US" dirty="0">
                <a:latin typeface="Amasis MT Pro Medium" panose="02040604050005020304" pitchFamily="18" charset="0"/>
              </a:rPr>
              <a:t>MEMORIA 2024</a:t>
            </a:r>
          </a:p>
        </p:txBody>
      </p:sp>
    </p:spTree>
    <p:extLst>
      <p:ext uri="{BB962C8B-B14F-4D97-AF65-F5344CB8AC3E}">
        <p14:creationId xmlns:p14="http://schemas.microsoft.com/office/powerpoint/2010/main" val="18169609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8104AA-298E-ECE9-5582-1B9E73293505}"/>
              </a:ext>
            </a:extLst>
          </p:cNvPr>
          <p:cNvSpPr>
            <a:spLocks noGrp="1"/>
          </p:cNvSpPr>
          <p:nvPr>
            <p:ph type="title"/>
          </p:nvPr>
        </p:nvSpPr>
        <p:spPr/>
        <p:txBody>
          <a:bodyPr>
            <a:normAutofit/>
          </a:bodyPr>
          <a:lstStyle/>
          <a:p>
            <a:r>
              <a:rPr lang="es-CL" sz="2400" dirty="0">
                <a:solidFill>
                  <a:schemeClr val="tx1"/>
                </a:solidFill>
                <a:latin typeface="Amasis MT Pro Black" panose="02040A04050005020304" pitchFamily="18" charset="0"/>
              </a:rPr>
              <a:t>ARTICULACIÓN DE REDES</a:t>
            </a:r>
          </a:p>
        </p:txBody>
      </p:sp>
      <p:graphicFrame>
        <p:nvGraphicFramePr>
          <p:cNvPr id="7" name="Marcador de contenido 2">
            <a:extLst>
              <a:ext uri="{FF2B5EF4-FFF2-40B4-BE49-F238E27FC236}">
                <a16:creationId xmlns:a16="http://schemas.microsoft.com/office/drawing/2014/main" id="{9C8AC22E-8C68-38BD-BE8E-21C269870A35}"/>
              </a:ext>
            </a:extLst>
          </p:cNvPr>
          <p:cNvGraphicFramePr>
            <a:graphicFrameLocks noGrp="1"/>
          </p:cNvGraphicFramePr>
          <p:nvPr>
            <p:ph idx="1"/>
            <p:extLst>
              <p:ext uri="{D42A27DB-BD31-4B8C-83A1-F6EECF244321}">
                <p14:modId xmlns:p14="http://schemas.microsoft.com/office/powerpoint/2010/main" val="1649670801"/>
              </p:ext>
            </p:extLst>
          </p:nvPr>
        </p:nvGraphicFramePr>
        <p:xfrm>
          <a:off x="3867912" y="868680"/>
          <a:ext cx="7315200" cy="51206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Marcador de pie de página 4">
            <a:extLst>
              <a:ext uri="{FF2B5EF4-FFF2-40B4-BE49-F238E27FC236}">
                <a16:creationId xmlns:a16="http://schemas.microsoft.com/office/drawing/2014/main" id="{5FC963E1-9DBE-8448-FB89-667DE8A67334}"/>
              </a:ext>
            </a:extLst>
          </p:cNvPr>
          <p:cNvSpPr>
            <a:spLocks noGrp="1"/>
          </p:cNvSpPr>
          <p:nvPr>
            <p:ph type="ftr" sz="quarter" idx="11"/>
          </p:nvPr>
        </p:nvSpPr>
        <p:spPr/>
        <p:txBody>
          <a:bodyPr/>
          <a:lstStyle/>
          <a:p>
            <a:r>
              <a:rPr lang="en-US" dirty="0">
                <a:latin typeface="Amasis MT Pro Medium" panose="02040604050005020304" pitchFamily="18" charset="0"/>
              </a:rPr>
              <a:t>MEMORIA 2024</a:t>
            </a:r>
          </a:p>
        </p:txBody>
      </p:sp>
    </p:spTree>
    <p:extLst>
      <p:ext uri="{BB962C8B-B14F-4D97-AF65-F5344CB8AC3E}">
        <p14:creationId xmlns:p14="http://schemas.microsoft.com/office/powerpoint/2010/main" val="1676929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574F49-B526-AB16-CE77-F969AA6B16C0}"/>
              </a:ext>
            </a:extLst>
          </p:cNvPr>
          <p:cNvSpPr>
            <a:spLocks noGrp="1"/>
          </p:cNvSpPr>
          <p:nvPr>
            <p:ph type="title"/>
          </p:nvPr>
        </p:nvSpPr>
        <p:spPr/>
        <p:txBody>
          <a:bodyPr>
            <a:normAutofit/>
          </a:bodyPr>
          <a:lstStyle/>
          <a:p>
            <a:r>
              <a:rPr lang="es-CL" sz="1800" dirty="0">
                <a:solidFill>
                  <a:schemeClr val="tx1"/>
                </a:solidFill>
                <a:latin typeface="Amasis MT Pro Black" panose="02040A04050005020304" pitchFamily="18" charset="0"/>
              </a:rPr>
              <a:t>ARTICULACIÓN DE REDES</a:t>
            </a:r>
            <a:br>
              <a:rPr lang="es-CL" sz="1800" dirty="0">
                <a:solidFill>
                  <a:schemeClr val="tx1"/>
                </a:solidFill>
                <a:latin typeface="Amasis MT Pro Black" panose="02040A04050005020304" pitchFamily="18" charset="0"/>
              </a:rPr>
            </a:br>
            <a:br>
              <a:rPr lang="es-CL" sz="1800" dirty="0">
                <a:solidFill>
                  <a:schemeClr val="tx1"/>
                </a:solidFill>
                <a:latin typeface="Amasis MT Pro Black" panose="02040A04050005020304" pitchFamily="18" charset="0"/>
              </a:rPr>
            </a:br>
            <a:r>
              <a:rPr lang="es-CL" sz="1800" dirty="0">
                <a:solidFill>
                  <a:schemeClr val="tx1"/>
                </a:solidFill>
                <a:latin typeface="Amasis MT Pro Black" panose="02040A04050005020304" pitchFamily="18" charset="0"/>
              </a:rPr>
              <a:t>Universidad </a:t>
            </a:r>
            <a:br>
              <a:rPr lang="es-CL" sz="1800" dirty="0">
                <a:solidFill>
                  <a:schemeClr val="tx1"/>
                </a:solidFill>
                <a:latin typeface="Amasis MT Pro Black" panose="02040A04050005020304" pitchFamily="18" charset="0"/>
              </a:rPr>
            </a:br>
            <a:r>
              <a:rPr lang="es-CL" sz="1800" dirty="0">
                <a:solidFill>
                  <a:schemeClr val="tx1"/>
                </a:solidFill>
                <a:latin typeface="Amasis MT Pro Black" panose="02040A04050005020304" pitchFamily="18" charset="0"/>
              </a:rPr>
              <a:t>San Sebastián</a:t>
            </a:r>
            <a:br>
              <a:rPr lang="es-CL" sz="1800" dirty="0">
                <a:solidFill>
                  <a:schemeClr val="tx1"/>
                </a:solidFill>
                <a:latin typeface="Amasis MT Pro Black" panose="02040A04050005020304" pitchFamily="18" charset="0"/>
              </a:rPr>
            </a:br>
            <a:br>
              <a:rPr lang="es-CL" sz="1800" dirty="0">
                <a:solidFill>
                  <a:schemeClr val="tx1"/>
                </a:solidFill>
                <a:latin typeface="Amasis MT Pro Black" panose="02040A04050005020304" pitchFamily="18" charset="0"/>
              </a:rPr>
            </a:br>
            <a:r>
              <a:rPr lang="es-CL" sz="1800" dirty="0">
                <a:solidFill>
                  <a:schemeClr val="tx1"/>
                </a:solidFill>
                <a:latin typeface="Amasis MT Pro" panose="02040504050005020304" pitchFamily="18" charset="0"/>
              </a:rPr>
              <a:t>Actividades de la Universidad que nos prestan servicios gratuitos a las personas beneficiarias de la Fundación.</a:t>
            </a:r>
          </a:p>
        </p:txBody>
      </p:sp>
      <p:sp>
        <p:nvSpPr>
          <p:cNvPr id="3" name="Marcador de texto 2">
            <a:extLst>
              <a:ext uri="{FF2B5EF4-FFF2-40B4-BE49-F238E27FC236}">
                <a16:creationId xmlns:a16="http://schemas.microsoft.com/office/drawing/2014/main" id="{2F074B38-3314-3FE9-BE99-DD923FD13EAE}"/>
              </a:ext>
            </a:extLst>
          </p:cNvPr>
          <p:cNvSpPr>
            <a:spLocks noGrp="1"/>
          </p:cNvSpPr>
          <p:nvPr>
            <p:ph type="body" idx="1"/>
          </p:nvPr>
        </p:nvSpPr>
        <p:spPr/>
        <p:txBody>
          <a:bodyPr/>
          <a:lstStyle/>
          <a:p>
            <a:r>
              <a:rPr lang="es-CL" dirty="0"/>
              <a:t>Las prestaciones son:</a:t>
            </a:r>
          </a:p>
          <a:p>
            <a:endParaRPr lang="es-CL" dirty="0"/>
          </a:p>
        </p:txBody>
      </p:sp>
      <p:sp>
        <p:nvSpPr>
          <p:cNvPr id="4" name="Marcador de contenido 3">
            <a:extLst>
              <a:ext uri="{FF2B5EF4-FFF2-40B4-BE49-F238E27FC236}">
                <a16:creationId xmlns:a16="http://schemas.microsoft.com/office/drawing/2014/main" id="{BD5A02D6-4FB9-B0E4-BBAB-61453901A907}"/>
              </a:ext>
            </a:extLst>
          </p:cNvPr>
          <p:cNvSpPr>
            <a:spLocks noGrp="1"/>
          </p:cNvSpPr>
          <p:nvPr>
            <p:ph sz="half" idx="2"/>
          </p:nvPr>
        </p:nvSpPr>
        <p:spPr/>
        <p:txBody>
          <a:bodyPr>
            <a:noAutofit/>
          </a:bodyPr>
          <a:lstStyle/>
          <a:p>
            <a:pPr algn="just"/>
            <a:r>
              <a:rPr lang="es-CL" sz="1700" dirty="0">
                <a:latin typeface="Amasis MT Pro" panose="02040504050005020304" pitchFamily="18" charset="0"/>
              </a:rPr>
              <a:t>Apoyo en capacitación profesional del personal de la fundación con becas de hasta el 50% de descuento en el arancel.</a:t>
            </a:r>
          </a:p>
          <a:p>
            <a:pPr algn="just"/>
            <a:r>
              <a:rPr lang="es-CL" sz="1700" dirty="0">
                <a:latin typeface="Amasis MT Pro" panose="02040504050005020304" pitchFamily="18" charset="0"/>
              </a:rPr>
              <a:t>Apoyo  en la reinserción social de los pacientes a través de becas  universitarias con descuento en arancel</a:t>
            </a:r>
          </a:p>
          <a:p>
            <a:pPr algn="just"/>
            <a:r>
              <a:rPr lang="es-CL" sz="1700" dirty="0">
                <a:latin typeface="Amasis MT Pro" panose="02040504050005020304" pitchFamily="18" charset="0"/>
              </a:rPr>
              <a:t>Operativos oftalmológicos gratuitos</a:t>
            </a:r>
          </a:p>
          <a:p>
            <a:pPr algn="just"/>
            <a:r>
              <a:rPr lang="es-CL" sz="1700" dirty="0">
                <a:latin typeface="Amasis MT Pro" panose="02040504050005020304" pitchFamily="18" charset="0"/>
              </a:rPr>
              <a:t>Operativos dentales gratuitos</a:t>
            </a:r>
          </a:p>
          <a:p>
            <a:pPr algn="just"/>
            <a:r>
              <a:rPr lang="es-CL" sz="1700" dirty="0">
                <a:latin typeface="Amasis MT Pro" panose="02040504050005020304" pitchFamily="18" charset="0"/>
              </a:rPr>
              <a:t>Asistencia con un valor preferencial en centro de salud de la universidad</a:t>
            </a:r>
          </a:p>
        </p:txBody>
      </p:sp>
      <p:sp>
        <p:nvSpPr>
          <p:cNvPr id="5" name="Marcador de texto 4">
            <a:extLst>
              <a:ext uri="{FF2B5EF4-FFF2-40B4-BE49-F238E27FC236}">
                <a16:creationId xmlns:a16="http://schemas.microsoft.com/office/drawing/2014/main" id="{CC3C38EC-A360-558A-65CE-76841D0B9E20}"/>
              </a:ext>
            </a:extLst>
          </p:cNvPr>
          <p:cNvSpPr>
            <a:spLocks noGrp="1"/>
          </p:cNvSpPr>
          <p:nvPr>
            <p:ph type="body" sz="quarter" idx="3"/>
          </p:nvPr>
        </p:nvSpPr>
        <p:spPr/>
        <p:txBody>
          <a:bodyPr/>
          <a:lstStyle/>
          <a:p>
            <a:r>
              <a:rPr lang="es-CL" dirty="0"/>
              <a:t>Centro de Salud Dental</a:t>
            </a:r>
          </a:p>
        </p:txBody>
      </p:sp>
      <p:sp>
        <p:nvSpPr>
          <p:cNvPr id="6" name="Marcador de contenido 5">
            <a:extLst>
              <a:ext uri="{FF2B5EF4-FFF2-40B4-BE49-F238E27FC236}">
                <a16:creationId xmlns:a16="http://schemas.microsoft.com/office/drawing/2014/main" id="{52917EAE-81F4-ADEC-2B22-428C2583DA19}"/>
              </a:ext>
            </a:extLst>
          </p:cNvPr>
          <p:cNvSpPr>
            <a:spLocks noGrp="1"/>
          </p:cNvSpPr>
          <p:nvPr>
            <p:ph sz="quarter" idx="4"/>
          </p:nvPr>
        </p:nvSpPr>
        <p:spPr>
          <a:xfrm>
            <a:off x="7818463" y="1831306"/>
            <a:ext cx="3474720" cy="4122990"/>
          </a:xfrm>
        </p:spPr>
        <p:txBody>
          <a:bodyPr>
            <a:normAutofit/>
          </a:bodyPr>
          <a:lstStyle/>
          <a:p>
            <a:pPr marL="0" indent="0">
              <a:buNone/>
            </a:pPr>
            <a:r>
              <a:rPr lang="es-CL" sz="1700" dirty="0">
                <a:latin typeface="Amasis MT Pro" panose="02040504050005020304" pitchFamily="18" charset="0"/>
              </a:rPr>
              <a:t>CLINIC DENT</a:t>
            </a:r>
          </a:p>
          <a:p>
            <a:pPr marL="0" indent="0" algn="just">
              <a:buNone/>
            </a:pPr>
            <a:r>
              <a:rPr lang="es-CL" sz="1700" dirty="0">
                <a:latin typeface="Amasis MT Pro" panose="02040504050005020304" pitchFamily="18" charset="0"/>
              </a:rPr>
              <a:t>Los pacientes de la Fundación son beneficiarios del convenio  que se realizó , accediendo a un descuento del 10 % de las prestaciones dentales que ofrece la clínica dental.</a:t>
            </a:r>
          </a:p>
          <a:p>
            <a:pPr marL="0" indent="0">
              <a:buNone/>
            </a:pPr>
            <a:endParaRPr lang="es-CL" sz="1700" dirty="0">
              <a:latin typeface="Amasis MT Pro" panose="02040504050005020304" pitchFamily="18" charset="0"/>
            </a:endParaRPr>
          </a:p>
          <a:p>
            <a:pPr marL="0" indent="0">
              <a:buNone/>
            </a:pPr>
            <a:endParaRPr lang="es-CL" dirty="0"/>
          </a:p>
          <a:p>
            <a:pPr marL="0" indent="0">
              <a:buNone/>
            </a:pPr>
            <a:endParaRPr lang="es-CL" dirty="0"/>
          </a:p>
          <a:p>
            <a:pPr marL="0" indent="0">
              <a:buNone/>
            </a:pPr>
            <a:endParaRPr lang="es-CL" dirty="0"/>
          </a:p>
          <a:p>
            <a:endParaRPr lang="es-CL" dirty="0"/>
          </a:p>
        </p:txBody>
      </p:sp>
      <p:sp>
        <p:nvSpPr>
          <p:cNvPr id="7" name="Marcador de pie de página 6">
            <a:extLst>
              <a:ext uri="{FF2B5EF4-FFF2-40B4-BE49-F238E27FC236}">
                <a16:creationId xmlns:a16="http://schemas.microsoft.com/office/drawing/2014/main" id="{91EE4598-C36B-6149-87F2-59718D487D51}"/>
              </a:ext>
            </a:extLst>
          </p:cNvPr>
          <p:cNvSpPr>
            <a:spLocks noGrp="1"/>
          </p:cNvSpPr>
          <p:nvPr>
            <p:ph type="ftr" sz="quarter" idx="11"/>
          </p:nvPr>
        </p:nvSpPr>
        <p:spPr/>
        <p:txBody>
          <a:bodyPr/>
          <a:lstStyle/>
          <a:p>
            <a:r>
              <a:rPr lang="en-US" dirty="0">
                <a:latin typeface="Amasis MT Pro Medium" panose="02040604050005020304" pitchFamily="18" charset="0"/>
              </a:rPr>
              <a:t>MEMORIA 2024</a:t>
            </a:r>
          </a:p>
        </p:txBody>
      </p:sp>
      <p:pic>
        <p:nvPicPr>
          <p:cNvPr id="8" name="Imagen 7">
            <a:extLst>
              <a:ext uri="{FF2B5EF4-FFF2-40B4-BE49-F238E27FC236}">
                <a16:creationId xmlns:a16="http://schemas.microsoft.com/office/drawing/2014/main" id="{09F06B82-A8FA-9CB4-AAA9-D97584FD61C0}"/>
              </a:ext>
            </a:extLst>
          </p:cNvPr>
          <p:cNvPicPr>
            <a:picLocks noChangeAspect="1"/>
          </p:cNvPicPr>
          <p:nvPr/>
        </p:nvPicPr>
        <p:blipFill>
          <a:blip r:embed="rId2"/>
          <a:stretch>
            <a:fillRect/>
          </a:stretch>
        </p:blipFill>
        <p:spPr>
          <a:xfrm>
            <a:off x="8177664" y="4697394"/>
            <a:ext cx="2756318" cy="647700"/>
          </a:xfrm>
          <a:prstGeom prst="rect">
            <a:avLst/>
          </a:prstGeom>
        </p:spPr>
      </p:pic>
    </p:spTree>
    <p:extLst>
      <p:ext uri="{BB962C8B-B14F-4D97-AF65-F5344CB8AC3E}">
        <p14:creationId xmlns:p14="http://schemas.microsoft.com/office/powerpoint/2010/main" val="8468903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EB8AA617-0537-4ED7-91B6-66511A6475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a:extLst>
              <a:ext uri="{FF2B5EF4-FFF2-40B4-BE49-F238E27FC236}">
                <a16:creationId xmlns:a16="http://schemas.microsoft.com/office/drawing/2014/main" id="{C2E8BF1F-CE61-45C5-92AC-552D23176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CL"/>
          </a:p>
        </p:txBody>
      </p:sp>
      <p:sp>
        <p:nvSpPr>
          <p:cNvPr id="2" name="Título 1">
            <a:extLst>
              <a:ext uri="{FF2B5EF4-FFF2-40B4-BE49-F238E27FC236}">
                <a16:creationId xmlns:a16="http://schemas.microsoft.com/office/drawing/2014/main" id="{C357ED1F-A054-34AA-8068-D8A1E6BC971C}"/>
              </a:ext>
            </a:extLst>
          </p:cNvPr>
          <p:cNvSpPr>
            <a:spLocks noGrp="1"/>
          </p:cNvSpPr>
          <p:nvPr>
            <p:ph type="ctrTitle"/>
          </p:nvPr>
        </p:nvSpPr>
        <p:spPr>
          <a:xfrm>
            <a:off x="381964" y="4413213"/>
            <a:ext cx="11111696" cy="1761038"/>
          </a:xfrm>
        </p:spPr>
        <p:txBody>
          <a:bodyPr>
            <a:noAutofit/>
          </a:bodyPr>
          <a:lstStyle/>
          <a:p>
            <a:br>
              <a:rPr lang="es-CL" sz="2400" dirty="0">
                <a:solidFill>
                  <a:schemeClr val="tx1"/>
                </a:solidFill>
                <a:latin typeface="Amasis MT Pro Black" panose="02040A04050005020304" pitchFamily="18" charset="0"/>
              </a:rPr>
            </a:br>
            <a:r>
              <a:rPr lang="es-CL" sz="2000" dirty="0">
                <a:solidFill>
                  <a:schemeClr val="tx1"/>
                </a:solidFill>
                <a:latin typeface="Amasis MT Pro" panose="02040504050005020304" pitchFamily="18" charset="0"/>
              </a:rPr>
              <a:t>CONSTRUCCIÓN  DE LA CAPILLA “Camino y Vida”</a:t>
            </a:r>
            <a:br>
              <a:rPr lang="es-CL" sz="2000" dirty="0">
                <a:solidFill>
                  <a:schemeClr val="tx1"/>
                </a:solidFill>
                <a:latin typeface="Amasis MT Pro" panose="02040504050005020304" pitchFamily="18" charset="0"/>
              </a:rPr>
            </a:br>
            <a:r>
              <a:rPr lang="es-CL" sz="2000" dirty="0">
                <a:solidFill>
                  <a:schemeClr val="tx1"/>
                </a:solidFill>
                <a:latin typeface="Amasis MT Pro" panose="02040504050005020304" pitchFamily="18" charset="0"/>
              </a:rPr>
              <a:t>Esta espacio esta abierto para la comunidad, se trabaja en el en conjunto con el párroco de Pirque para que sea no solo un espacio religioso si no también un espacio que puedan usar la JJVV y sus vecinos.</a:t>
            </a:r>
            <a:br>
              <a:rPr lang="es-CL" sz="2000" dirty="0">
                <a:solidFill>
                  <a:schemeClr val="tx1"/>
                </a:solidFill>
                <a:latin typeface="Amasis MT Pro" panose="02040504050005020304" pitchFamily="18" charset="0"/>
              </a:rPr>
            </a:br>
            <a:r>
              <a:rPr lang="es-CL" sz="2000" dirty="0">
                <a:solidFill>
                  <a:schemeClr val="tx1"/>
                </a:solidFill>
                <a:latin typeface="Amasis MT Pro" panose="02040504050005020304" pitchFamily="18" charset="0"/>
              </a:rPr>
              <a:t>Los trabajos de construcción de la capilla fueron durante los meses de agosto a diciembre de 2024.</a:t>
            </a:r>
            <a:br>
              <a:rPr lang="es-CL" sz="2000" dirty="0">
                <a:solidFill>
                  <a:schemeClr val="tx1"/>
                </a:solidFill>
                <a:latin typeface="Amasis MT Pro" panose="02040504050005020304" pitchFamily="18" charset="0"/>
              </a:rPr>
            </a:br>
            <a:endParaRPr lang="es-CL" sz="2000" dirty="0">
              <a:solidFill>
                <a:schemeClr val="tx1"/>
              </a:solidFill>
              <a:latin typeface="Amasis MT Pro" panose="02040504050005020304" pitchFamily="18" charset="0"/>
            </a:endParaRPr>
          </a:p>
        </p:txBody>
      </p:sp>
      <p:sp>
        <p:nvSpPr>
          <p:cNvPr id="7" name="Subtítulo 2">
            <a:extLst>
              <a:ext uri="{FF2B5EF4-FFF2-40B4-BE49-F238E27FC236}">
                <a16:creationId xmlns:a16="http://schemas.microsoft.com/office/drawing/2014/main" id="{CBDB9B5E-366F-4DBA-1DB5-1D39CB463685}"/>
              </a:ext>
            </a:extLst>
          </p:cNvPr>
          <p:cNvSpPr>
            <a:spLocks noGrp="1"/>
          </p:cNvSpPr>
          <p:nvPr>
            <p:ph type="subTitle" idx="1"/>
          </p:nvPr>
        </p:nvSpPr>
        <p:spPr>
          <a:xfrm flipV="1">
            <a:off x="1100138" y="6219825"/>
            <a:ext cx="7315200" cy="63544"/>
          </a:xfrm>
        </p:spPr>
        <p:txBody>
          <a:bodyPr>
            <a:normAutofit fontScale="25000" lnSpcReduction="20000"/>
          </a:bodyPr>
          <a:lstStyle/>
          <a:p>
            <a:r>
              <a:rPr lang="es-CL" sz="1000" dirty="0"/>
              <a:t>                                                                                                                                                                                                                                                                                                                                                                          </a:t>
            </a:r>
          </a:p>
        </p:txBody>
      </p:sp>
      <p:pic>
        <p:nvPicPr>
          <p:cNvPr id="3" name="Imagen 2">
            <a:extLst>
              <a:ext uri="{FF2B5EF4-FFF2-40B4-BE49-F238E27FC236}">
                <a16:creationId xmlns:a16="http://schemas.microsoft.com/office/drawing/2014/main" id="{8EB42787-F392-F31B-ECD1-79C0C383F02A}"/>
              </a:ext>
            </a:extLst>
          </p:cNvPr>
          <p:cNvPicPr>
            <a:picLocks noChangeAspect="1"/>
          </p:cNvPicPr>
          <p:nvPr/>
        </p:nvPicPr>
        <p:blipFill>
          <a:blip r:embed="rId2"/>
          <a:stretch>
            <a:fillRect/>
          </a:stretch>
        </p:blipFill>
        <p:spPr>
          <a:xfrm>
            <a:off x="944392" y="735836"/>
            <a:ext cx="4566722" cy="3490913"/>
          </a:xfrm>
          <a:prstGeom prst="rect">
            <a:avLst/>
          </a:prstGeom>
        </p:spPr>
      </p:pic>
      <p:pic>
        <p:nvPicPr>
          <p:cNvPr id="5" name="Imagen 4">
            <a:extLst>
              <a:ext uri="{FF2B5EF4-FFF2-40B4-BE49-F238E27FC236}">
                <a16:creationId xmlns:a16="http://schemas.microsoft.com/office/drawing/2014/main" id="{9F8AAE5A-033A-28D8-26F3-F0C118178935}"/>
              </a:ext>
            </a:extLst>
          </p:cNvPr>
          <p:cNvPicPr>
            <a:picLocks noChangeAspect="1"/>
          </p:cNvPicPr>
          <p:nvPr/>
        </p:nvPicPr>
        <p:blipFill>
          <a:blip r:embed="rId3"/>
          <a:stretch>
            <a:fillRect/>
          </a:stretch>
        </p:blipFill>
        <p:spPr>
          <a:xfrm>
            <a:off x="5937812" y="730866"/>
            <a:ext cx="4849637" cy="3495883"/>
          </a:xfrm>
          <a:prstGeom prst="rect">
            <a:avLst/>
          </a:prstGeom>
        </p:spPr>
      </p:pic>
    </p:spTree>
    <p:extLst>
      <p:ext uri="{BB962C8B-B14F-4D97-AF65-F5344CB8AC3E}">
        <p14:creationId xmlns:p14="http://schemas.microsoft.com/office/powerpoint/2010/main" val="665091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EB8AA617-0537-4ED7-91B6-66511A6475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a:extLst>
              <a:ext uri="{FF2B5EF4-FFF2-40B4-BE49-F238E27FC236}">
                <a16:creationId xmlns:a16="http://schemas.microsoft.com/office/drawing/2014/main" id="{C2E8BF1F-CE61-45C5-92AC-552D23176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CL"/>
          </a:p>
        </p:txBody>
      </p:sp>
      <p:sp>
        <p:nvSpPr>
          <p:cNvPr id="2" name="Título 1">
            <a:extLst>
              <a:ext uri="{FF2B5EF4-FFF2-40B4-BE49-F238E27FC236}">
                <a16:creationId xmlns:a16="http://schemas.microsoft.com/office/drawing/2014/main" id="{C357ED1F-A054-34AA-8068-D8A1E6BC971C}"/>
              </a:ext>
            </a:extLst>
          </p:cNvPr>
          <p:cNvSpPr>
            <a:spLocks noGrp="1"/>
          </p:cNvSpPr>
          <p:nvPr>
            <p:ph type="ctrTitle"/>
          </p:nvPr>
        </p:nvSpPr>
        <p:spPr>
          <a:xfrm>
            <a:off x="408390" y="4512534"/>
            <a:ext cx="11298977" cy="1350919"/>
          </a:xfrm>
        </p:spPr>
        <p:txBody>
          <a:bodyPr>
            <a:noAutofit/>
          </a:bodyPr>
          <a:lstStyle/>
          <a:p>
            <a:br>
              <a:rPr lang="es-CL" sz="2000" dirty="0">
                <a:solidFill>
                  <a:schemeClr val="tx1"/>
                </a:solidFill>
                <a:latin typeface="Amasis MT Pro Black" panose="02040A04050005020304" pitchFamily="18" charset="0"/>
              </a:rPr>
            </a:br>
            <a:br>
              <a:rPr lang="es-CL" sz="2000" dirty="0">
                <a:solidFill>
                  <a:schemeClr val="tx1"/>
                </a:solidFill>
                <a:latin typeface="Amasis MT Pro Black" panose="02040A04050005020304" pitchFamily="18" charset="0"/>
              </a:rPr>
            </a:br>
            <a:br>
              <a:rPr lang="es-CL" sz="2000" dirty="0">
                <a:solidFill>
                  <a:schemeClr val="tx1"/>
                </a:solidFill>
                <a:latin typeface="Amasis MT Pro Black" panose="02040A04050005020304" pitchFamily="18" charset="0"/>
              </a:rPr>
            </a:br>
            <a:br>
              <a:rPr lang="es-CL" sz="2000" dirty="0">
                <a:solidFill>
                  <a:schemeClr val="tx1"/>
                </a:solidFill>
                <a:latin typeface="Amasis MT Pro Black" panose="02040A04050005020304" pitchFamily="18" charset="0"/>
              </a:rPr>
            </a:br>
            <a:br>
              <a:rPr lang="es-CL" sz="2000" dirty="0">
                <a:solidFill>
                  <a:schemeClr val="tx1"/>
                </a:solidFill>
                <a:latin typeface="Amasis MT Pro Black" panose="02040A04050005020304" pitchFamily="18" charset="0"/>
              </a:rPr>
            </a:br>
            <a:br>
              <a:rPr lang="es-CL" sz="2000" dirty="0">
                <a:solidFill>
                  <a:schemeClr val="tx1"/>
                </a:solidFill>
                <a:latin typeface="Amasis MT Pro Black" panose="02040A04050005020304" pitchFamily="18" charset="0"/>
              </a:rPr>
            </a:br>
            <a:br>
              <a:rPr lang="es-CL" sz="2000" dirty="0">
                <a:solidFill>
                  <a:schemeClr val="tx1"/>
                </a:solidFill>
                <a:latin typeface="Amasis MT Pro Black" panose="02040A04050005020304" pitchFamily="18" charset="0"/>
              </a:rPr>
            </a:br>
            <a:br>
              <a:rPr lang="es-CL" sz="2000" dirty="0">
                <a:solidFill>
                  <a:schemeClr val="tx1"/>
                </a:solidFill>
                <a:latin typeface="Amasis MT Pro Black" panose="02040A04050005020304" pitchFamily="18" charset="0"/>
              </a:rPr>
            </a:br>
            <a:br>
              <a:rPr lang="es-CL" sz="2000" dirty="0">
                <a:solidFill>
                  <a:schemeClr val="tx1"/>
                </a:solidFill>
                <a:latin typeface="Amasis MT Pro Black" panose="02040A04050005020304" pitchFamily="18" charset="0"/>
              </a:rPr>
            </a:br>
            <a:br>
              <a:rPr lang="es-CL" sz="2000" dirty="0">
                <a:solidFill>
                  <a:schemeClr val="tx1"/>
                </a:solidFill>
                <a:latin typeface="Amasis MT Pro Black" panose="02040A04050005020304" pitchFamily="18" charset="0"/>
              </a:rPr>
            </a:br>
            <a:br>
              <a:rPr lang="es-CL" sz="2000" dirty="0">
                <a:solidFill>
                  <a:schemeClr val="tx1"/>
                </a:solidFill>
                <a:latin typeface="Amasis MT Pro Black" panose="02040A04050005020304" pitchFamily="18" charset="0"/>
              </a:rPr>
            </a:br>
            <a:br>
              <a:rPr lang="es-CL" sz="2000" dirty="0">
                <a:solidFill>
                  <a:schemeClr val="tx1"/>
                </a:solidFill>
                <a:latin typeface="Amasis MT Pro Black" panose="02040A04050005020304" pitchFamily="18" charset="0"/>
              </a:rPr>
            </a:br>
            <a:br>
              <a:rPr lang="es-CL" sz="2000" dirty="0">
                <a:solidFill>
                  <a:schemeClr val="tx1"/>
                </a:solidFill>
                <a:latin typeface="Amasis MT Pro Black" panose="02040A04050005020304" pitchFamily="18" charset="0"/>
              </a:rPr>
            </a:br>
            <a:br>
              <a:rPr lang="es-CL" sz="2000" dirty="0">
                <a:solidFill>
                  <a:schemeClr val="tx1"/>
                </a:solidFill>
                <a:latin typeface="Amasis MT Pro Black" panose="02040A04050005020304" pitchFamily="18" charset="0"/>
              </a:rPr>
            </a:br>
            <a:br>
              <a:rPr lang="es-CL" sz="2000" dirty="0">
                <a:solidFill>
                  <a:schemeClr val="tx1"/>
                </a:solidFill>
                <a:latin typeface="Amasis MT Pro Black" panose="02040A04050005020304" pitchFamily="18" charset="0"/>
              </a:rPr>
            </a:br>
            <a:br>
              <a:rPr lang="es-CL" sz="2000" dirty="0">
                <a:solidFill>
                  <a:schemeClr val="tx1"/>
                </a:solidFill>
                <a:latin typeface="Amasis MT Pro Black" panose="02040A04050005020304" pitchFamily="18" charset="0"/>
              </a:rPr>
            </a:br>
            <a:br>
              <a:rPr lang="es-CL" sz="2000" dirty="0">
                <a:solidFill>
                  <a:schemeClr val="tx1"/>
                </a:solidFill>
                <a:latin typeface="Amasis MT Pro Black" panose="02040A04050005020304" pitchFamily="18" charset="0"/>
              </a:rPr>
            </a:br>
            <a:br>
              <a:rPr lang="es-CL" sz="2000" dirty="0">
                <a:solidFill>
                  <a:schemeClr val="tx1"/>
                </a:solidFill>
                <a:latin typeface="Amasis MT Pro Black" panose="02040A04050005020304" pitchFamily="18" charset="0"/>
              </a:rPr>
            </a:br>
            <a:br>
              <a:rPr lang="es-CL" sz="2000" dirty="0">
                <a:solidFill>
                  <a:schemeClr val="tx1"/>
                </a:solidFill>
                <a:latin typeface="Amasis MT Pro Black" panose="02040A04050005020304" pitchFamily="18" charset="0"/>
              </a:rPr>
            </a:br>
            <a:br>
              <a:rPr lang="es-CL" sz="2000" dirty="0">
                <a:solidFill>
                  <a:schemeClr val="tx1"/>
                </a:solidFill>
                <a:latin typeface="Amasis MT Pro" panose="02040504050005020304" pitchFamily="18" charset="0"/>
              </a:rPr>
            </a:br>
            <a:r>
              <a:rPr lang="es-CL" sz="2000" dirty="0">
                <a:solidFill>
                  <a:schemeClr val="tx1"/>
                </a:solidFill>
                <a:latin typeface="Amasis MT Pro" panose="02040504050005020304" pitchFamily="18" charset="0"/>
              </a:rPr>
              <a:t>CONSTRUCCIÓN DE  6 QUINCHOS PARA ACTIVIDADES COMUNITARIAS.</a:t>
            </a:r>
            <a:br>
              <a:rPr lang="es-CL" sz="2000" dirty="0">
                <a:solidFill>
                  <a:schemeClr val="tx1"/>
                </a:solidFill>
                <a:latin typeface="Amasis MT Pro" panose="02040504050005020304" pitchFamily="18" charset="0"/>
              </a:rPr>
            </a:br>
            <a:r>
              <a:rPr lang="es-CL" sz="2000" dirty="0">
                <a:solidFill>
                  <a:schemeClr val="tx1"/>
                </a:solidFill>
                <a:latin typeface="Amasis MT Pro" panose="02040504050005020304" pitchFamily="18" charset="0"/>
              </a:rPr>
              <a:t>Fueron construidos por donaciones  en material de construcción por  parte del directorio y apoyo en la mano de obra de los residentes y egresados del proceso residencial (reeducados).</a:t>
            </a:r>
            <a:br>
              <a:rPr lang="es-CL" sz="2000" dirty="0">
                <a:solidFill>
                  <a:schemeClr val="tx1"/>
                </a:solidFill>
                <a:latin typeface="Amasis MT Pro" panose="02040504050005020304" pitchFamily="18" charset="0"/>
              </a:rPr>
            </a:br>
            <a:r>
              <a:rPr lang="es-CL" sz="2000" dirty="0">
                <a:solidFill>
                  <a:schemeClr val="tx1"/>
                </a:solidFill>
                <a:latin typeface="Amasis MT Pro" panose="02040504050005020304" pitchFamily="18" charset="0"/>
              </a:rPr>
              <a:t>Los trabajos de construcción se realizaron durante los meses de noviembre y diciembre 2024.</a:t>
            </a:r>
          </a:p>
        </p:txBody>
      </p:sp>
      <p:pic>
        <p:nvPicPr>
          <p:cNvPr id="4" name="Imagen 3">
            <a:extLst>
              <a:ext uri="{FF2B5EF4-FFF2-40B4-BE49-F238E27FC236}">
                <a16:creationId xmlns:a16="http://schemas.microsoft.com/office/drawing/2014/main" id="{9C54EDD1-431E-2526-0023-1DF56C445A0E}"/>
              </a:ext>
            </a:extLst>
          </p:cNvPr>
          <p:cNvPicPr>
            <a:picLocks noChangeAspect="1"/>
          </p:cNvPicPr>
          <p:nvPr/>
        </p:nvPicPr>
        <p:blipFill>
          <a:blip r:embed="rId3"/>
          <a:stretch>
            <a:fillRect/>
          </a:stretch>
        </p:blipFill>
        <p:spPr>
          <a:xfrm>
            <a:off x="1002707" y="753784"/>
            <a:ext cx="4644332" cy="3315020"/>
          </a:xfrm>
          <a:prstGeom prst="rect">
            <a:avLst/>
          </a:prstGeom>
        </p:spPr>
      </p:pic>
      <p:pic>
        <p:nvPicPr>
          <p:cNvPr id="5" name="Imagen 4">
            <a:extLst>
              <a:ext uri="{FF2B5EF4-FFF2-40B4-BE49-F238E27FC236}">
                <a16:creationId xmlns:a16="http://schemas.microsoft.com/office/drawing/2014/main" id="{36A338A9-871F-4D36-B35C-52FA5DE87E7D}"/>
              </a:ext>
            </a:extLst>
          </p:cNvPr>
          <p:cNvPicPr>
            <a:picLocks noChangeAspect="1"/>
          </p:cNvPicPr>
          <p:nvPr/>
        </p:nvPicPr>
        <p:blipFill>
          <a:blip r:embed="rId4"/>
          <a:stretch>
            <a:fillRect/>
          </a:stretch>
        </p:blipFill>
        <p:spPr>
          <a:xfrm>
            <a:off x="6096000" y="753784"/>
            <a:ext cx="4777946" cy="3273403"/>
          </a:xfrm>
          <a:prstGeom prst="rect">
            <a:avLst/>
          </a:prstGeom>
        </p:spPr>
      </p:pic>
    </p:spTree>
    <p:extLst>
      <p:ext uri="{BB962C8B-B14F-4D97-AF65-F5344CB8AC3E}">
        <p14:creationId xmlns:p14="http://schemas.microsoft.com/office/powerpoint/2010/main" val="1421029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65B8729-4479-3834-9BFB-8D3F4945E16C}"/>
            </a:ext>
          </a:extLst>
        </p:cNvPr>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9D0FD753-9432-CB43-F5AD-B57F22B3E7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a:extLst>
              <a:ext uri="{FF2B5EF4-FFF2-40B4-BE49-F238E27FC236}">
                <a16:creationId xmlns:a16="http://schemas.microsoft.com/office/drawing/2014/main" id="{CE632779-DF61-419A-E7FB-EF4F00A55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CL"/>
          </a:p>
        </p:txBody>
      </p:sp>
      <p:sp>
        <p:nvSpPr>
          <p:cNvPr id="2" name="Título 1">
            <a:extLst>
              <a:ext uri="{FF2B5EF4-FFF2-40B4-BE49-F238E27FC236}">
                <a16:creationId xmlns:a16="http://schemas.microsoft.com/office/drawing/2014/main" id="{40DE2C71-8D94-A69E-FAF9-4FBE28F05C80}"/>
              </a:ext>
            </a:extLst>
          </p:cNvPr>
          <p:cNvSpPr>
            <a:spLocks noGrp="1"/>
          </p:cNvSpPr>
          <p:nvPr>
            <p:ph type="ctrTitle"/>
          </p:nvPr>
        </p:nvSpPr>
        <p:spPr>
          <a:xfrm>
            <a:off x="484633" y="4646569"/>
            <a:ext cx="10812840" cy="1629164"/>
          </a:xfrm>
        </p:spPr>
        <p:txBody>
          <a:bodyPr>
            <a:noAutofit/>
          </a:bodyPr>
          <a:lstStyle/>
          <a:p>
            <a:br>
              <a:rPr lang="es-CL" sz="1600" dirty="0">
                <a:solidFill>
                  <a:schemeClr val="tx1"/>
                </a:solidFill>
                <a:latin typeface="Amasis MT Pro Black" panose="02040A04050005020304" pitchFamily="18" charset="0"/>
              </a:rPr>
            </a:br>
            <a:br>
              <a:rPr lang="es-CL" sz="1600" dirty="0">
                <a:solidFill>
                  <a:schemeClr val="tx1"/>
                </a:solidFill>
                <a:latin typeface="Amasis MT Pro Black" panose="02040A04050005020304" pitchFamily="18" charset="0"/>
              </a:rPr>
            </a:br>
            <a:br>
              <a:rPr lang="es-CL" sz="2400" dirty="0">
                <a:solidFill>
                  <a:schemeClr val="tx1"/>
                </a:solidFill>
                <a:latin typeface="Amasis MT Pro Black" panose="02040A04050005020304" pitchFamily="18" charset="0"/>
              </a:rPr>
            </a:br>
            <a:br>
              <a:rPr lang="es-CL" sz="1600" dirty="0">
                <a:solidFill>
                  <a:schemeClr val="tx1"/>
                </a:solidFill>
                <a:latin typeface="Amasis MT Pro Black" panose="02040A04050005020304" pitchFamily="18" charset="0"/>
              </a:rPr>
            </a:br>
            <a:br>
              <a:rPr lang="es-CL" sz="1600" dirty="0">
                <a:solidFill>
                  <a:schemeClr val="tx1"/>
                </a:solidFill>
                <a:latin typeface="Amasis MT Pro Black" panose="02040A04050005020304" pitchFamily="18" charset="0"/>
              </a:rPr>
            </a:br>
            <a:r>
              <a:rPr lang="es-CL" sz="2000" dirty="0">
                <a:solidFill>
                  <a:schemeClr val="tx1"/>
                </a:solidFill>
                <a:latin typeface="Amasis MT Pro" panose="02040504050005020304" pitchFamily="18" charset="0"/>
              </a:rPr>
              <a:t>CONSTRUCCIÓN DE PÉRGOLA PARA TERAPIAS GRUPALES Y ACTIVIDADES COMUNITARIAS</a:t>
            </a:r>
            <a:br>
              <a:rPr lang="es-CL" sz="2000" dirty="0">
                <a:solidFill>
                  <a:schemeClr val="tx1"/>
                </a:solidFill>
                <a:latin typeface="Amasis MT Pro" panose="02040504050005020304" pitchFamily="18" charset="0"/>
              </a:rPr>
            </a:br>
            <a:r>
              <a:rPr lang="es-CL" sz="2000" dirty="0">
                <a:solidFill>
                  <a:schemeClr val="tx1"/>
                </a:solidFill>
                <a:latin typeface="Amasis MT Pro" panose="02040504050005020304" pitchFamily="18" charset="0"/>
              </a:rPr>
              <a:t>Fue construida por donaciones en material de construcción por  parte del directorio y apoyo en mano de obra  de los residentes en la fundación.</a:t>
            </a:r>
            <a:br>
              <a:rPr lang="es-CL" sz="2000" dirty="0">
                <a:solidFill>
                  <a:schemeClr val="tx1"/>
                </a:solidFill>
                <a:latin typeface="Amasis MT Pro" panose="02040504050005020304" pitchFamily="18" charset="0"/>
              </a:rPr>
            </a:br>
            <a:r>
              <a:rPr lang="es-CL" sz="2000" dirty="0">
                <a:solidFill>
                  <a:schemeClr val="tx1"/>
                </a:solidFill>
                <a:latin typeface="Amasis MT Pro" panose="02040504050005020304" pitchFamily="18" charset="0"/>
              </a:rPr>
              <a:t>Los trabajos de construcción fueron realizados desde septiembre a diciembre de 2024.</a:t>
            </a:r>
            <a:br>
              <a:rPr lang="es-CL" sz="2000" dirty="0">
                <a:solidFill>
                  <a:schemeClr val="tx1"/>
                </a:solidFill>
                <a:latin typeface="Amasis MT Pro" panose="02040504050005020304" pitchFamily="18" charset="0"/>
              </a:rPr>
            </a:br>
            <a:endParaRPr lang="es-CL" sz="2000" dirty="0">
              <a:solidFill>
                <a:schemeClr val="tx1"/>
              </a:solidFill>
              <a:latin typeface="Amasis MT Pro" panose="02040504050005020304" pitchFamily="18" charset="0"/>
            </a:endParaRPr>
          </a:p>
        </p:txBody>
      </p:sp>
      <p:sp>
        <p:nvSpPr>
          <p:cNvPr id="7" name="Subtítulo 2">
            <a:extLst>
              <a:ext uri="{FF2B5EF4-FFF2-40B4-BE49-F238E27FC236}">
                <a16:creationId xmlns:a16="http://schemas.microsoft.com/office/drawing/2014/main" id="{7171148A-64F8-93BE-0374-7DDB7D883D0E}"/>
              </a:ext>
            </a:extLst>
          </p:cNvPr>
          <p:cNvSpPr>
            <a:spLocks noGrp="1"/>
          </p:cNvSpPr>
          <p:nvPr>
            <p:ph type="subTitle" idx="1"/>
          </p:nvPr>
        </p:nvSpPr>
        <p:spPr>
          <a:xfrm flipV="1">
            <a:off x="9190299" y="6219825"/>
            <a:ext cx="1668201" cy="55908"/>
          </a:xfrm>
        </p:spPr>
        <p:txBody>
          <a:bodyPr>
            <a:normAutofit fontScale="25000" lnSpcReduction="20000"/>
          </a:bodyPr>
          <a:lstStyle/>
          <a:p>
            <a:endParaRPr lang="es-CL" sz="1000" dirty="0">
              <a:solidFill>
                <a:schemeClr val="tx1"/>
              </a:solidFill>
            </a:endParaRPr>
          </a:p>
        </p:txBody>
      </p:sp>
      <p:pic>
        <p:nvPicPr>
          <p:cNvPr id="3" name="Imagen 2">
            <a:extLst>
              <a:ext uri="{FF2B5EF4-FFF2-40B4-BE49-F238E27FC236}">
                <a16:creationId xmlns:a16="http://schemas.microsoft.com/office/drawing/2014/main" id="{8F83CB56-5908-3C99-6EFD-6FEE0FE9784F}"/>
              </a:ext>
            </a:extLst>
          </p:cNvPr>
          <p:cNvPicPr>
            <a:picLocks noChangeAspect="1"/>
          </p:cNvPicPr>
          <p:nvPr/>
        </p:nvPicPr>
        <p:blipFill>
          <a:blip r:embed="rId3"/>
          <a:stretch>
            <a:fillRect/>
          </a:stretch>
        </p:blipFill>
        <p:spPr>
          <a:xfrm>
            <a:off x="864973" y="771525"/>
            <a:ext cx="4826790" cy="3429000"/>
          </a:xfrm>
          <a:prstGeom prst="rect">
            <a:avLst/>
          </a:prstGeom>
        </p:spPr>
      </p:pic>
      <p:pic>
        <p:nvPicPr>
          <p:cNvPr id="6" name="Imagen 5">
            <a:extLst>
              <a:ext uri="{FF2B5EF4-FFF2-40B4-BE49-F238E27FC236}">
                <a16:creationId xmlns:a16="http://schemas.microsoft.com/office/drawing/2014/main" id="{F572E738-1068-2B31-9C4C-AE307387FACA}"/>
              </a:ext>
            </a:extLst>
          </p:cNvPr>
          <p:cNvPicPr>
            <a:picLocks noChangeAspect="1"/>
          </p:cNvPicPr>
          <p:nvPr/>
        </p:nvPicPr>
        <p:blipFill>
          <a:blip r:embed="rId4"/>
          <a:stretch>
            <a:fillRect/>
          </a:stretch>
        </p:blipFill>
        <p:spPr>
          <a:xfrm>
            <a:off x="6096000" y="771524"/>
            <a:ext cx="5025081" cy="3429001"/>
          </a:xfrm>
          <a:prstGeom prst="rect">
            <a:avLst/>
          </a:prstGeom>
        </p:spPr>
      </p:pic>
    </p:spTree>
    <p:extLst>
      <p:ext uri="{BB962C8B-B14F-4D97-AF65-F5344CB8AC3E}">
        <p14:creationId xmlns:p14="http://schemas.microsoft.com/office/powerpoint/2010/main" val="33111720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0516254-1D9F-4F3A-9870-3A3280BE2B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CL"/>
          </a:p>
        </p:txBody>
      </p:sp>
      <p:sp>
        <p:nvSpPr>
          <p:cNvPr id="2" name="Título 1">
            <a:extLst>
              <a:ext uri="{FF2B5EF4-FFF2-40B4-BE49-F238E27FC236}">
                <a16:creationId xmlns:a16="http://schemas.microsoft.com/office/drawing/2014/main" id="{5A269DDD-FD8C-3D09-8B6B-41B666585C82}"/>
              </a:ext>
            </a:extLst>
          </p:cNvPr>
          <p:cNvSpPr>
            <a:spLocks noGrp="1"/>
          </p:cNvSpPr>
          <p:nvPr>
            <p:ph type="title"/>
          </p:nvPr>
        </p:nvSpPr>
        <p:spPr>
          <a:xfrm>
            <a:off x="1539116" y="864108"/>
            <a:ext cx="3073914" cy="5120639"/>
          </a:xfrm>
        </p:spPr>
        <p:txBody>
          <a:bodyPr>
            <a:normAutofit/>
          </a:bodyPr>
          <a:lstStyle/>
          <a:p>
            <a:r>
              <a:rPr lang="es-CL" sz="3200" dirty="0">
                <a:solidFill>
                  <a:schemeClr val="tx1">
                    <a:lumMod val="85000"/>
                    <a:lumOff val="15000"/>
                  </a:schemeClr>
                </a:solidFill>
              </a:rPr>
              <a:t>¿</a:t>
            </a:r>
            <a:r>
              <a:rPr lang="es-CL" sz="3200" dirty="0">
                <a:solidFill>
                  <a:schemeClr val="tx1">
                    <a:lumMod val="85000"/>
                    <a:lumOff val="15000"/>
                  </a:schemeClr>
                </a:solidFill>
                <a:latin typeface="Amasis MT Pro Black" panose="02040A04050005020304" pitchFamily="18" charset="0"/>
              </a:rPr>
              <a:t>QUIENES SOMOS</a:t>
            </a:r>
            <a:r>
              <a:rPr lang="es-CL" sz="3200" dirty="0">
                <a:solidFill>
                  <a:schemeClr val="tx1">
                    <a:lumMod val="85000"/>
                    <a:lumOff val="15000"/>
                  </a:schemeClr>
                </a:solidFill>
              </a:rPr>
              <a:t>?</a:t>
            </a:r>
          </a:p>
        </p:txBody>
      </p:sp>
      <p:sp>
        <p:nvSpPr>
          <p:cNvPr id="10" name="Rectangle 9">
            <a:extLst>
              <a:ext uri="{FF2B5EF4-FFF2-40B4-BE49-F238E27FC236}">
                <a16:creationId xmlns:a16="http://schemas.microsoft.com/office/drawing/2014/main" id="{FC14672B-27A5-4CDA-ABAF-5E4CF4B41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CL"/>
          </a:p>
        </p:txBody>
      </p:sp>
      <p:cxnSp>
        <p:nvCxnSpPr>
          <p:cNvPr id="12" name="Straight Connector 11">
            <a:extLst>
              <a:ext uri="{FF2B5EF4-FFF2-40B4-BE49-F238E27FC236}">
                <a16:creationId xmlns:a16="http://schemas.microsoft.com/office/drawing/2014/main" id="{8D89589C-2C90-4407-A995-05EC3DD7AB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51129"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F7C1E1EA-8EB5-D6BF-04DC-A5F5A5BC1DB3}"/>
              </a:ext>
            </a:extLst>
          </p:cNvPr>
          <p:cNvSpPr>
            <a:spLocks noGrp="1"/>
          </p:cNvSpPr>
          <p:nvPr>
            <p:ph idx="1"/>
          </p:nvPr>
        </p:nvSpPr>
        <p:spPr>
          <a:xfrm>
            <a:off x="5064453" y="891653"/>
            <a:ext cx="5910677" cy="5328172"/>
          </a:xfrm>
        </p:spPr>
        <p:txBody>
          <a:bodyPr>
            <a:noAutofit/>
          </a:bodyPr>
          <a:lstStyle/>
          <a:p>
            <a:pPr algn="just"/>
            <a:r>
              <a:rPr lang="es-CL" sz="1700" dirty="0">
                <a:latin typeface="Amasis MT Pro" panose="02040504050005020304" pitchFamily="18" charset="0"/>
              </a:rPr>
              <a:t>La Fundación Camino y Vida es una organización dedicada a promover la reinserción social y el desarrollo integral de personas con consumo problemático de drogas y/o alcohol. Nuestro enfoque de tratamiento cognitivo-conductual tiene como objetivo no solo la recuperación, sino también la transformación social de quienes enfrentan esta problemática. Trabajamos en potenciar los valores, fortalecer el carácter y fomentar habilidades que faciliten su integración en la comunidad. Contamos con un equipo multidisciplinario compuesto por asistentes sociales, psicólogos, terapeutas ocupacionales, técnicos en rehabilitación, profesores de karate y monitores, quienes brindan un acompañamiento integral en un formato residencial, en un contexto de respeto y acompañamiento social. </a:t>
            </a:r>
            <a:r>
              <a:rPr lang="es-MX" sz="1700" dirty="0">
                <a:latin typeface="Amasis MT Pro" panose="02040504050005020304" pitchFamily="18" charset="0"/>
              </a:rPr>
              <a:t>La Fundación tiene personalidad Jurídica en Peñalolén y la residencia está Pirque.</a:t>
            </a:r>
          </a:p>
          <a:p>
            <a:pPr algn="just"/>
            <a:r>
              <a:rPr lang="es-MX" sz="1700" dirty="0">
                <a:latin typeface="Amasis MT Pro" panose="02040504050005020304" pitchFamily="18" charset="0"/>
              </a:rPr>
              <a:t>Las acciones y servicios realizados por nuestra fundación son para personas de escasos recursos y/o personas con discapacidad, </a:t>
            </a:r>
            <a:r>
              <a:rPr lang="es-CL" sz="1700" dirty="0">
                <a:latin typeface="Amasis MT Pro" panose="02040504050005020304" pitchFamily="18" charset="0"/>
              </a:rPr>
              <a:t>buscando generar un impacto social positivo y sustentable en la comunidad, promoviendo su autonomía y participación activa en la sociedad.</a:t>
            </a:r>
          </a:p>
        </p:txBody>
      </p:sp>
      <p:sp>
        <p:nvSpPr>
          <p:cNvPr id="14" name="Rectangle 13">
            <a:extLst>
              <a:ext uri="{FF2B5EF4-FFF2-40B4-BE49-F238E27FC236}">
                <a16:creationId xmlns:a16="http://schemas.microsoft.com/office/drawing/2014/main" id="{9A206779-5C74-4555-94BC-5845C92EC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8398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Marcador de pie de página 4">
            <a:extLst>
              <a:ext uri="{FF2B5EF4-FFF2-40B4-BE49-F238E27FC236}">
                <a16:creationId xmlns:a16="http://schemas.microsoft.com/office/drawing/2014/main" id="{85732582-6101-2C41-87C6-C7F5E1892FB0}"/>
              </a:ext>
            </a:extLst>
          </p:cNvPr>
          <p:cNvSpPr>
            <a:spLocks noGrp="1"/>
          </p:cNvSpPr>
          <p:nvPr>
            <p:ph type="ftr" sz="quarter" idx="11"/>
          </p:nvPr>
        </p:nvSpPr>
        <p:spPr/>
        <p:txBody>
          <a:bodyPr/>
          <a:lstStyle/>
          <a:p>
            <a:r>
              <a:rPr lang="en-US" dirty="0">
                <a:latin typeface="Amasis MT Pro Medium" panose="02040604050005020304" pitchFamily="18" charset="0"/>
              </a:rPr>
              <a:t>MEMORIA 2024</a:t>
            </a:r>
          </a:p>
        </p:txBody>
      </p:sp>
    </p:spTree>
    <p:extLst>
      <p:ext uri="{BB962C8B-B14F-4D97-AF65-F5344CB8AC3E}">
        <p14:creationId xmlns:p14="http://schemas.microsoft.com/office/powerpoint/2010/main" val="7832155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875001-B8F2-4C3C-7F95-D9CEEAA6F6DF}"/>
              </a:ext>
            </a:extLst>
          </p:cNvPr>
          <p:cNvSpPr>
            <a:spLocks noGrp="1"/>
          </p:cNvSpPr>
          <p:nvPr>
            <p:ph type="title"/>
          </p:nvPr>
        </p:nvSpPr>
        <p:spPr>
          <a:xfrm>
            <a:off x="0" y="1143000"/>
            <a:ext cx="3521676" cy="4582020"/>
          </a:xfrm>
        </p:spPr>
        <p:txBody>
          <a:bodyPr>
            <a:normAutofit fontScale="90000"/>
          </a:bodyPr>
          <a:lstStyle/>
          <a:p>
            <a:br>
              <a:rPr lang="es-MX" sz="1600" dirty="0">
                <a:solidFill>
                  <a:schemeClr val="tx1"/>
                </a:solidFill>
                <a:latin typeface="Abadi" panose="020B0604020104020204" pitchFamily="34" charset="0"/>
              </a:rPr>
            </a:br>
            <a:br>
              <a:rPr lang="es-MX" sz="1600" dirty="0">
                <a:solidFill>
                  <a:schemeClr val="tx1"/>
                </a:solidFill>
                <a:latin typeface="Abadi" panose="020B0604020104020204" pitchFamily="34" charset="0"/>
              </a:rPr>
            </a:br>
            <a:br>
              <a:rPr lang="es-MX" sz="1600" dirty="0">
                <a:solidFill>
                  <a:schemeClr val="tx1"/>
                </a:solidFill>
                <a:latin typeface="Abadi" panose="020B0604020104020204" pitchFamily="34" charset="0"/>
              </a:rPr>
            </a:br>
            <a:r>
              <a:rPr lang="es-MX" sz="2700" b="1" dirty="0">
                <a:solidFill>
                  <a:schemeClr val="tx1"/>
                </a:solidFill>
                <a:latin typeface="Amasis MT Pro Black" panose="02040A04050005020304" pitchFamily="18" charset="0"/>
              </a:rPr>
              <a:t>Vacaciones el Tabo</a:t>
            </a:r>
            <a:br>
              <a:rPr lang="es-MX" sz="4900" b="1" dirty="0">
                <a:solidFill>
                  <a:schemeClr val="tx1"/>
                </a:solidFill>
                <a:latin typeface="Amasis MT Pro Black" panose="02040A04050005020304" pitchFamily="18" charset="0"/>
              </a:rPr>
            </a:br>
            <a:br>
              <a:rPr lang="es-MX" sz="1600" dirty="0">
                <a:solidFill>
                  <a:schemeClr val="tx1"/>
                </a:solidFill>
                <a:latin typeface="Abadi" panose="020B0604020104020204" pitchFamily="34" charset="0"/>
              </a:rPr>
            </a:br>
            <a:r>
              <a:rPr lang="es-MX" sz="1700" dirty="0">
                <a:solidFill>
                  <a:schemeClr val="tx1"/>
                </a:solidFill>
                <a:latin typeface="Amasis MT Pro" panose="02040504050005020304" pitchFamily="18" charset="0"/>
              </a:rPr>
              <a:t>Actividad: Terapia de movilización sin costo para los residentes de la Fundación. </a:t>
            </a:r>
            <a:br>
              <a:rPr lang="es-MX" sz="1700" dirty="0">
                <a:solidFill>
                  <a:schemeClr val="tx1"/>
                </a:solidFill>
                <a:latin typeface="Amasis MT Pro" panose="02040504050005020304" pitchFamily="18" charset="0"/>
              </a:rPr>
            </a:br>
            <a:r>
              <a:rPr lang="es-MX" sz="1700" dirty="0">
                <a:solidFill>
                  <a:schemeClr val="tx1"/>
                </a:solidFill>
                <a:latin typeface="Amasis MT Pro" panose="02040504050005020304" pitchFamily="18" charset="0"/>
              </a:rPr>
              <a:t>La residencia es donada por uno de los directores de la Fundación Camino y Vida, quien es propietario de centro vacacional en el Tabo.</a:t>
            </a:r>
            <a:br>
              <a:rPr lang="es-MX" sz="1700" dirty="0">
                <a:solidFill>
                  <a:schemeClr val="tx1"/>
                </a:solidFill>
                <a:latin typeface="Amasis MT Pro" panose="02040504050005020304" pitchFamily="18" charset="0"/>
              </a:rPr>
            </a:br>
            <a:r>
              <a:rPr lang="es-MX" sz="1700" dirty="0">
                <a:solidFill>
                  <a:schemeClr val="tx1"/>
                </a:solidFill>
                <a:latin typeface="Amasis MT Pro" panose="02040504050005020304" pitchFamily="18" charset="0"/>
              </a:rPr>
              <a:t>El alimento  y la movilización son financiados por la Fundación Camino y Vida</a:t>
            </a:r>
            <a:br>
              <a:rPr lang="es-MX" sz="1700" dirty="0">
                <a:solidFill>
                  <a:schemeClr val="tx1"/>
                </a:solidFill>
                <a:latin typeface="Amasis MT Pro" panose="02040504050005020304" pitchFamily="18" charset="0"/>
              </a:rPr>
            </a:br>
            <a:r>
              <a:rPr lang="es-MX" sz="1700" dirty="0">
                <a:solidFill>
                  <a:schemeClr val="tx1"/>
                </a:solidFill>
                <a:latin typeface="Amasis MT Pro" panose="02040504050005020304" pitchFamily="18" charset="0"/>
              </a:rPr>
              <a:t>El objetivo es que las personas que padecen el trastorno adictivo, aprendan a disfrutar la vida libre de sustancias psicoactivas y disfruten una semana de vacaciones junto al equipo clínico en la dependencia de las Cabañas Costa Margarita ubicada en Las Gaviotas N° 302 El Tabo.</a:t>
            </a:r>
            <a:br>
              <a:rPr lang="es-MX" sz="1700" dirty="0">
                <a:solidFill>
                  <a:schemeClr val="tx1"/>
                </a:solidFill>
                <a:latin typeface="Amasis MT Pro" panose="02040504050005020304" pitchFamily="18" charset="0"/>
              </a:rPr>
            </a:br>
            <a:br>
              <a:rPr lang="es-MX" sz="1700" dirty="0">
                <a:solidFill>
                  <a:schemeClr val="tx1"/>
                </a:solidFill>
                <a:latin typeface="Amasis MT Pro" panose="02040504050005020304" pitchFamily="18" charset="0"/>
              </a:rPr>
            </a:br>
            <a:r>
              <a:rPr lang="es-MX" sz="1700" dirty="0">
                <a:solidFill>
                  <a:schemeClr val="tx1"/>
                </a:solidFill>
                <a:latin typeface="Amasis MT Pro" panose="02040504050005020304" pitchFamily="18" charset="0"/>
              </a:rPr>
              <a:t>Del 5 al 9 de septiembre 2024</a:t>
            </a:r>
            <a:br>
              <a:rPr lang="es-MX" sz="1700" dirty="0">
                <a:solidFill>
                  <a:schemeClr val="tx1"/>
                </a:solidFill>
                <a:latin typeface="Amasis MT Pro" panose="02040504050005020304" pitchFamily="18" charset="0"/>
              </a:rPr>
            </a:br>
            <a:br>
              <a:rPr lang="es-MX" sz="1600" dirty="0">
                <a:solidFill>
                  <a:schemeClr val="tx1"/>
                </a:solidFill>
                <a:latin typeface="Abadi" panose="020B0604020104020204" pitchFamily="34" charset="0"/>
              </a:rPr>
            </a:br>
            <a:br>
              <a:rPr lang="es-MX" sz="1600" dirty="0">
                <a:solidFill>
                  <a:schemeClr val="tx1"/>
                </a:solidFill>
                <a:latin typeface="Abadi" panose="020B0604020104020204" pitchFamily="34" charset="0"/>
              </a:rPr>
            </a:br>
            <a:endParaRPr lang="es-CL" sz="1600" dirty="0">
              <a:solidFill>
                <a:schemeClr val="tx1"/>
              </a:solidFill>
              <a:latin typeface="Abadi" panose="020B0604020104020204" pitchFamily="34" charset="0"/>
            </a:endParaRPr>
          </a:p>
        </p:txBody>
      </p:sp>
      <p:sp>
        <p:nvSpPr>
          <p:cNvPr id="4" name="Marcador de pie de página 3">
            <a:extLst>
              <a:ext uri="{FF2B5EF4-FFF2-40B4-BE49-F238E27FC236}">
                <a16:creationId xmlns:a16="http://schemas.microsoft.com/office/drawing/2014/main" id="{A251D2A9-558A-F638-9242-C7FF4ACD10AE}"/>
              </a:ext>
            </a:extLst>
          </p:cNvPr>
          <p:cNvSpPr>
            <a:spLocks noGrp="1"/>
          </p:cNvSpPr>
          <p:nvPr>
            <p:ph type="ftr" sz="quarter" idx="11"/>
          </p:nvPr>
        </p:nvSpPr>
        <p:spPr/>
        <p:txBody>
          <a:bodyPr/>
          <a:lstStyle/>
          <a:p>
            <a:r>
              <a:rPr lang="en-US" dirty="0">
                <a:latin typeface="Amasis MT Pro Medium" panose="02040604050005020304" pitchFamily="18" charset="0"/>
              </a:rPr>
              <a:t>MEMORIA 2024</a:t>
            </a:r>
          </a:p>
        </p:txBody>
      </p:sp>
      <p:pic>
        <p:nvPicPr>
          <p:cNvPr id="6" name="Marcador de contenido 5">
            <a:extLst>
              <a:ext uri="{FF2B5EF4-FFF2-40B4-BE49-F238E27FC236}">
                <a16:creationId xmlns:a16="http://schemas.microsoft.com/office/drawing/2014/main" id="{F63CDEE8-3342-1B87-3714-8975A4747FB2}"/>
              </a:ext>
            </a:extLst>
          </p:cNvPr>
          <p:cNvPicPr>
            <a:picLocks noGrp="1" noChangeAspect="1"/>
          </p:cNvPicPr>
          <p:nvPr>
            <p:ph idx="1"/>
          </p:nvPr>
        </p:nvPicPr>
        <p:blipFill>
          <a:blip r:embed="rId2"/>
          <a:stretch>
            <a:fillRect/>
          </a:stretch>
        </p:blipFill>
        <p:spPr>
          <a:xfrm>
            <a:off x="4343950" y="982578"/>
            <a:ext cx="6364776" cy="4883319"/>
          </a:xfrm>
          <a:prstGeom prst="rect">
            <a:avLst/>
          </a:prstGeom>
        </p:spPr>
      </p:pic>
    </p:spTree>
    <p:extLst>
      <p:ext uri="{BB962C8B-B14F-4D97-AF65-F5344CB8AC3E}">
        <p14:creationId xmlns:p14="http://schemas.microsoft.com/office/powerpoint/2010/main" val="13173043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80EA6-2FB5-AC05-2852-28AE4BA15717}"/>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1AEF757-9FEA-F3FD-C242-C29A03A1497D}"/>
              </a:ext>
            </a:extLst>
          </p:cNvPr>
          <p:cNvSpPr>
            <a:spLocks noGrp="1"/>
          </p:cNvSpPr>
          <p:nvPr>
            <p:ph type="title"/>
          </p:nvPr>
        </p:nvSpPr>
        <p:spPr>
          <a:xfrm>
            <a:off x="0" y="1142999"/>
            <a:ext cx="3459892" cy="4771663"/>
          </a:xfrm>
        </p:spPr>
        <p:txBody>
          <a:bodyPr>
            <a:normAutofit fontScale="90000"/>
          </a:bodyPr>
          <a:lstStyle/>
          <a:p>
            <a:br>
              <a:rPr lang="es-MX" sz="1600" dirty="0">
                <a:solidFill>
                  <a:schemeClr val="tx1"/>
                </a:solidFill>
                <a:latin typeface="Abadi" panose="020B0604020104020204" pitchFamily="34" charset="0"/>
              </a:rPr>
            </a:br>
            <a:br>
              <a:rPr lang="es-MX" sz="1600" dirty="0">
                <a:solidFill>
                  <a:schemeClr val="tx1"/>
                </a:solidFill>
                <a:latin typeface="Abadi" panose="020B0604020104020204" pitchFamily="34" charset="0"/>
              </a:rPr>
            </a:br>
            <a:r>
              <a:rPr lang="es-MX" sz="2700" b="1" dirty="0">
                <a:solidFill>
                  <a:schemeClr val="tx1"/>
                </a:solidFill>
                <a:latin typeface="Amasis MT Pro Black" panose="02040A04050005020304" pitchFamily="18" charset="0"/>
              </a:rPr>
              <a:t>Vacaciones el Tabo</a:t>
            </a:r>
            <a:br>
              <a:rPr lang="es-MX" sz="4900" b="1" dirty="0">
                <a:solidFill>
                  <a:schemeClr val="tx1"/>
                </a:solidFill>
                <a:latin typeface="Amasis MT Pro Black" panose="02040A04050005020304" pitchFamily="18" charset="0"/>
              </a:rPr>
            </a:br>
            <a:br>
              <a:rPr lang="es-MX" sz="1600" dirty="0">
                <a:solidFill>
                  <a:schemeClr val="tx1"/>
                </a:solidFill>
                <a:latin typeface="Abadi" panose="020B0604020104020204" pitchFamily="34" charset="0"/>
              </a:rPr>
            </a:br>
            <a:r>
              <a:rPr lang="es-MX" sz="1700" dirty="0">
                <a:solidFill>
                  <a:schemeClr val="tx1"/>
                </a:solidFill>
                <a:latin typeface="Amasis MT Pro" panose="02040504050005020304" pitchFamily="18" charset="0"/>
              </a:rPr>
              <a:t>Actividad: Terapia de movilización sin costo para los residentes de la Fundación. </a:t>
            </a:r>
            <a:br>
              <a:rPr lang="es-MX" sz="1700" dirty="0">
                <a:solidFill>
                  <a:schemeClr val="tx1"/>
                </a:solidFill>
                <a:latin typeface="Amasis MT Pro" panose="02040504050005020304" pitchFamily="18" charset="0"/>
              </a:rPr>
            </a:br>
            <a:r>
              <a:rPr lang="es-MX" sz="1700" dirty="0">
                <a:solidFill>
                  <a:schemeClr val="tx1"/>
                </a:solidFill>
                <a:latin typeface="Amasis MT Pro" panose="02040504050005020304" pitchFamily="18" charset="0"/>
              </a:rPr>
              <a:t>La residencia es donada por uno de los directores de la Fundación Camino y Vida, quien es propietario de centro vacacional en el Tabo.</a:t>
            </a:r>
            <a:br>
              <a:rPr lang="es-MX" sz="1700" dirty="0">
                <a:solidFill>
                  <a:schemeClr val="tx1"/>
                </a:solidFill>
                <a:latin typeface="Amasis MT Pro" panose="02040504050005020304" pitchFamily="18" charset="0"/>
              </a:rPr>
            </a:br>
            <a:r>
              <a:rPr lang="es-MX" sz="1700" dirty="0">
                <a:solidFill>
                  <a:schemeClr val="tx1"/>
                </a:solidFill>
                <a:latin typeface="Amasis MT Pro" panose="02040504050005020304" pitchFamily="18" charset="0"/>
              </a:rPr>
              <a:t>El alimento  y la movilización son financiados por la Fundación Camino y Vida</a:t>
            </a:r>
            <a:br>
              <a:rPr lang="es-MX" sz="1700" dirty="0">
                <a:solidFill>
                  <a:schemeClr val="tx1"/>
                </a:solidFill>
                <a:latin typeface="Amasis MT Pro" panose="02040504050005020304" pitchFamily="18" charset="0"/>
              </a:rPr>
            </a:br>
            <a:r>
              <a:rPr lang="es-MX" sz="1700" dirty="0">
                <a:solidFill>
                  <a:schemeClr val="tx1"/>
                </a:solidFill>
                <a:latin typeface="Amasis MT Pro" panose="02040504050005020304" pitchFamily="18" charset="0"/>
              </a:rPr>
              <a:t>El objetivo es que las personas que padecen el trastorno adictivo, aprendan a disfrutar la vida libre de sustancias psicoactivas y disfruten una semana de vacaciones junto al equipo clínico en la dependencia de las Cabañas Costa Margarita en Las Gaviotas N° 302 El Tabo.</a:t>
            </a:r>
            <a:br>
              <a:rPr lang="es-MX" sz="1700" dirty="0">
                <a:solidFill>
                  <a:schemeClr val="tx1"/>
                </a:solidFill>
                <a:latin typeface="Amasis MT Pro" panose="02040504050005020304" pitchFamily="18" charset="0"/>
              </a:rPr>
            </a:br>
            <a:br>
              <a:rPr lang="es-MX" sz="1700" dirty="0">
                <a:solidFill>
                  <a:schemeClr val="tx1"/>
                </a:solidFill>
                <a:latin typeface="Amasis MT Pro" panose="02040504050005020304" pitchFamily="18" charset="0"/>
              </a:rPr>
            </a:br>
            <a:r>
              <a:rPr lang="es-MX" sz="1700" dirty="0">
                <a:solidFill>
                  <a:schemeClr val="tx1"/>
                </a:solidFill>
                <a:latin typeface="Amasis MT Pro" panose="02040504050005020304" pitchFamily="18" charset="0"/>
              </a:rPr>
              <a:t>Del 9 al 13 de Diciembre 2024</a:t>
            </a:r>
            <a:br>
              <a:rPr lang="es-MX" sz="1700" dirty="0">
                <a:solidFill>
                  <a:schemeClr val="tx1"/>
                </a:solidFill>
                <a:latin typeface="Amasis MT Pro" panose="02040504050005020304" pitchFamily="18" charset="0"/>
              </a:rPr>
            </a:br>
            <a:endParaRPr lang="es-CL" sz="1700" dirty="0">
              <a:solidFill>
                <a:schemeClr val="tx1"/>
              </a:solidFill>
              <a:latin typeface="Amasis MT Pro" panose="02040504050005020304" pitchFamily="18" charset="0"/>
            </a:endParaRPr>
          </a:p>
        </p:txBody>
      </p:sp>
      <p:sp>
        <p:nvSpPr>
          <p:cNvPr id="4" name="Marcador de pie de página 3">
            <a:extLst>
              <a:ext uri="{FF2B5EF4-FFF2-40B4-BE49-F238E27FC236}">
                <a16:creationId xmlns:a16="http://schemas.microsoft.com/office/drawing/2014/main" id="{3DB545CA-44E3-966B-487A-F90CAF26C6F8}"/>
              </a:ext>
            </a:extLst>
          </p:cNvPr>
          <p:cNvSpPr>
            <a:spLocks noGrp="1"/>
          </p:cNvSpPr>
          <p:nvPr>
            <p:ph type="ftr" sz="quarter" idx="11"/>
          </p:nvPr>
        </p:nvSpPr>
        <p:spPr/>
        <p:txBody>
          <a:bodyPr/>
          <a:lstStyle/>
          <a:p>
            <a:r>
              <a:rPr lang="en-US" dirty="0">
                <a:latin typeface="Amasis MT Pro Medium" panose="02040604050005020304" pitchFamily="18" charset="0"/>
              </a:rPr>
              <a:t>MEMORIA 2024</a:t>
            </a:r>
          </a:p>
        </p:txBody>
      </p:sp>
      <p:pic>
        <p:nvPicPr>
          <p:cNvPr id="7" name="Marcador de contenido 6">
            <a:extLst>
              <a:ext uri="{FF2B5EF4-FFF2-40B4-BE49-F238E27FC236}">
                <a16:creationId xmlns:a16="http://schemas.microsoft.com/office/drawing/2014/main" id="{45660343-2FAE-DC4E-FF17-45568C3DEEAB}"/>
              </a:ext>
            </a:extLst>
          </p:cNvPr>
          <p:cNvPicPr>
            <a:picLocks noGrp="1" noChangeAspect="1"/>
          </p:cNvPicPr>
          <p:nvPr>
            <p:ph idx="1"/>
          </p:nvPr>
        </p:nvPicPr>
        <p:blipFill>
          <a:blip r:embed="rId2"/>
          <a:stretch>
            <a:fillRect/>
          </a:stretch>
        </p:blipFill>
        <p:spPr>
          <a:xfrm>
            <a:off x="3868738" y="1366837"/>
            <a:ext cx="7315200" cy="4114800"/>
          </a:xfrm>
          <a:prstGeom prst="rect">
            <a:avLst/>
          </a:prstGeom>
        </p:spPr>
      </p:pic>
    </p:spTree>
    <p:extLst>
      <p:ext uri="{BB962C8B-B14F-4D97-AF65-F5344CB8AC3E}">
        <p14:creationId xmlns:p14="http://schemas.microsoft.com/office/powerpoint/2010/main" val="37461960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172032-A5A8-2DAC-1FDF-7CBE9059B5C1}"/>
              </a:ext>
            </a:extLst>
          </p:cNvPr>
          <p:cNvSpPr>
            <a:spLocks noGrp="1"/>
          </p:cNvSpPr>
          <p:nvPr>
            <p:ph type="title"/>
          </p:nvPr>
        </p:nvSpPr>
        <p:spPr/>
        <p:txBody>
          <a:bodyPr>
            <a:normAutofit/>
          </a:bodyPr>
          <a:lstStyle/>
          <a:p>
            <a:r>
              <a:rPr lang="es-CL" sz="2400" dirty="0">
                <a:solidFill>
                  <a:schemeClr val="tx1"/>
                </a:solidFill>
                <a:latin typeface="Amasis MT Pro Black" panose="02040A04050005020304" pitchFamily="18" charset="0"/>
              </a:rPr>
              <a:t>Resolución Sanitaria</a:t>
            </a:r>
          </a:p>
        </p:txBody>
      </p:sp>
      <p:sp>
        <p:nvSpPr>
          <p:cNvPr id="3" name="Marcador de contenido 2">
            <a:extLst>
              <a:ext uri="{FF2B5EF4-FFF2-40B4-BE49-F238E27FC236}">
                <a16:creationId xmlns:a16="http://schemas.microsoft.com/office/drawing/2014/main" id="{5E787B18-1FBD-D64A-859E-93D1139DA09B}"/>
              </a:ext>
            </a:extLst>
          </p:cNvPr>
          <p:cNvSpPr>
            <a:spLocks noGrp="1"/>
          </p:cNvSpPr>
          <p:nvPr>
            <p:ph idx="1"/>
          </p:nvPr>
        </p:nvSpPr>
        <p:spPr/>
        <p:txBody>
          <a:bodyPr/>
          <a:lstStyle/>
          <a:p>
            <a:pPr algn="just"/>
            <a:r>
              <a:rPr lang="es-CL" dirty="0">
                <a:latin typeface="Amasis MT Pro" panose="02040504050005020304" pitchFamily="18" charset="0"/>
              </a:rPr>
              <a:t>Nuestro centro de rehabilitación no cuenta con Resolución Sanitaria, estamos trabajando junto con la municipalidad de Pirque, en la obtención de esta. </a:t>
            </a:r>
            <a:endParaRPr lang="es-CL" dirty="0"/>
          </a:p>
        </p:txBody>
      </p:sp>
      <p:sp>
        <p:nvSpPr>
          <p:cNvPr id="4" name="Marcador de pie de página 3">
            <a:extLst>
              <a:ext uri="{FF2B5EF4-FFF2-40B4-BE49-F238E27FC236}">
                <a16:creationId xmlns:a16="http://schemas.microsoft.com/office/drawing/2014/main" id="{6CA4611E-C5A6-F4D0-58C7-86E4F35B94CC}"/>
              </a:ext>
            </a:extLst>
          </p:cNvPr>
          <p:cNvSpPr>
            <a:spLocks noGrp="1"/>
          </p:cNvSpPr>
          <p:nvPr>
            <p:ph type="ftr" sz="quarter" idx="11"/>
          </p:nvPr>
        </p:nvSpPr>
        <p:spPr>
          <a:xfrm>
            <a:off x="4424852" y="5993892"/>
            <a:ext cx="5911517" cy="365125"/>
          </a:xfrm>
        </p:spPr>
        <p:txBody>
          <a:bodyPr/>
          <a:lstStyle/>
          <a:p>
            <a:r>
              <a:rPr lang="en-US" dirty="0">
                <a:latin typeface="Amasis MT Pro Black" panose="02040A04050005020304" pitchFamily="18" charset="0"/>
              </a:rPr>
              <a:t>Memoria 2024</a:t>
            </a:r>
          </a:p>
        </p:txBody>
      </p:sp>
    </p:spTree>
    <p:extLst>
      <p:ext uri="{BB962C8B-B14F-4D97-AF65-F5344CB8AC3E}">
        <p14:creationId xmlns:p14="http://schemas.microsoft.com/office/powerpoint/2010/main" val="713946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DDC64C-BF25-8629-F41F-7AA3209FC1CA}"/>
              </a:ext>
            </a:extLst>
          </p:cNvPr>
          <p:cNvSpPr>
            <a:spLocks noGrp="1"/>
          </p:cNvSpPr>
          <p:nvPr>
            <p:ph type="title"/>
          </p:nvPr>
        </p:nvSpPr>
        <p:spPr/>
        <p:txBody>
          <a:bodyPr/>
          <a:lstStyle/>
          <a:p>
            <a:endParaRPr lang="es-CL" dirty="0"/>
          </a:p>
        </p:txBody>
      </p:sp>
      <p:sp>
        <p:nvSpPr>
          <p:cNvPr id="3" name="Marcador de texto 2">
            <a:extLst>
              <a:ext uri="{FF2B5EF4-FFF2-40B4-BE49-F238E27FC236}">
                <a16:creationId xmlns:a16="http://schemas.microsoft.com/office/drawing/2014/main" id="{C3979BE9-DB75-BF90-3329-A92660B1B470}"/>
              </a:ext>
            </a:extLst>
          </p:cNvPr>
          <p:cNvSpPr>
            <a:spLocks noGrp="1"/>
          </p:cNvSpPr>
          <p:nvPr>
            <p:ph type="body" idx="1"/>
          </p:nvPr>
        </p:nvSpPr>
        <p:spPr>
          <a:xfrm>
            <a:off x="3867912" y="418699"/>
            <a:ext cx="3474720" cy="807720"/>
          </a:xfrm>
        </p:spPr>
        <p:txBody>
          <a:bodyPr/>
          <a:lstStyle/>
          <a:p>
            <a:r>
              <a:rPr lang="es-CL" dirty="0"/>
              <a:t>MISIÓN</a:t>
            </a:r>
          </a:p>
        </p:txBody>
      </p:sp>
      <p:sp>
        <p:nvSpPr>
          <p:cNvPr id="4" name="Marcador de contenido 3">
            <a:extLst>
              <a:ext uri="{FF2B5EF4-FFF2-40B4-BE49-F238E27FC236}">
                <a16:creationId xmlns:a16="http://schemas.microsoft.com/office/drawing/2014/main" id="{9739A1C1-1A54-5CF7-569A-15AA620E8F62}"/>
              </a:ext>
            </a:extLst>
          </p:cNvPr>
          <p:cNvSpPr>
            <a:spLocks noGrp="1"/>
          </p:cNvSpPr>
          <p:nvPr>
            <p:ph sz="half" idx="2"/>
          </p:nvPr>
        </p:nvSpPr>
        <p:spPr>
          <a:xfrm>
            <a:off x="3927648" y="1831306"/>
            <a:ext cx="3355248" cy="4211148"/>
          </a:xfrm>
        </p:spPr>
        <p:txBody>
          <a:bodyPr>
            <a:normAutofit fontScale="92500" lnSpcReduction="10000"/>
          </a:bodyPr>
          <a:lstStyle/>
          <a:p>
            <a:pPr marR="635" algn="just">
              <a:lnSpc>
                <a:spcPct val="100000"/>
              </a:lnSpc>
              <a:spcAft>
                <a:spcPts val="10260"/>
              </a:spcAft>
            </a:pPr>
            <a:r>
              <a:rPr lang="es-CL" sz="1700" dirty="0">
                <a:latin typeface="Amasis MT Pro" panose="02040504050005020304" pitchFamily="18" charset="0"/>
              </a:rPr>
              <a:t>Contribuir a mejorar la calidad de vida de las personas en situación de vulnerabilidad y en proceso de rehabilitación por consumo de drogas y/o alcohol, junto a sus familias. Desde nuestra formación profesional, facilitamos un trabajo reparatorio, que les permite potenciar sus capacidades, fortalecer su autonomía y reinsertarse socialmente. Buscamos promover un proceso de crecimiento personal y social que impulse su participación activa en la comunidad, generando un impacto positivo y sustentable en su entorno. </a:t>
            </a:r>
          </a:p>
        </p:txBody>
      </p:sp>
      <p:sp>
        <p:nvSpPr>
          <p:cNvPr id="5" name="Marcador de texto 4">
            <a:extLst>
              <a:ext uri="{FF2B5EF4-FFF2-40B4-BE49-F238E27FC236}">
                <a16:creationId xmlns:a16="http://schemas.microsoft.com/office/drawing/2014/main" id="{AA9205EC-D5A1-B5E5-E203-1FAA2D878980}"/>
              </a:ext>
            </a:extLst>
          </p:cNvPr>
          <p:cNvSpPr>
            <a:spLocks noGrp="1"/>
          </p:cNvSpPr>
          <p:nvPr>
            <p:ph type="body" sz="quarter" idx="3"/>
          </p:nvPr>
        </p:nvSpPr>
        <p:spPr>
          <a:xfrm>
            <a:off x="7818463" y="418699"/>
            <a:ext cx="3474720" cy="813171"/>
          </a:xfrm>
        </p:spPr>
        <p:txBody>
          <a:bodyPr/>
          <a:lstStyle/>
          <a:p>
            <a:r>
              <a:rPr lang="es-CL" dirty="0"/>
              <a:t>VALORES</a:t>
            </a:r>
          </a:p>
        </p:txBody>
      </p:sp>
      <p:sp>
        <p:nvSpPr>
          <p:cNvPr id="6" name="Marcador de contenido 5">
            <a:extLst>
              <a:ext uri="{FF2B5EF4-FFF2-40B4-BE49-F238E27FC236}">
                <a16:creationId xmlns:a16="http://schemas.microsoft.com/office/drawing/2014/main" id="{17618DD9-4572-B866-0385-38279016B691}"/>
              </a:ext>
            </a:extLst>
          </p:cNvPr>
          <p:cNvSpPr>
            <a:spLocks noGrp="1"/>
          </p:cNvSpPr>
          <p:nvPr>
            <p:ph sz="quarter" idx="4"/>
          </p:nvPr>
        </p:nvSpPr>
        <p:spPr/>
        <p:txBody>
          <a:bodyPr>
            <a:normAutofit fontScale="92500" lnSpcReduction="10000"/>
          </a:bodyPr>
          <a:lstStyle/>
          <a:p>
            <a:r>
              <a:rPr lang="es-CL" sz="1800" dirty="0">
                <a:latin typeface="Amasis MT Pro Black" panose="02040A04050005020304" pitchFamily="18" charset="0"/>
              </a:rPr>
              <a:t>RESPETO</a:t>
            </a:r>
          </a:p>
          <a:p>
            <a:r>
              <a:rPr lang="es-CL" sz="1800" dirty="0">
                <a:latin typeface="Amasis MT Pro Black" panose="02040A04050005020304" pitchFamily="18" charset="0"/>
              </a:rPr>
              <a:t>DIGNIDAD</a:t>
            </a:r>
          </a:p>
          <a:p>
            <a:r>
              <a:rPr lang="es-CL" sz="1800" dirty="0">
                <a:latin typeface="Amasis MT Pro Black" panose="02040A04050005020304" pitchFamily="18" charset="0"/>
              </a:rPr>
              <a:t>RESPONSABILIDAD</a:t>
            </a:r>
          </a:p>
          <a:p>
            <a:r>
              <a:rPr lang="es-CL" sz="1800" dirty="0">
                <a:latin typeface="Amasis MT Pro Black" panose="02040A04050005020304" pitchFamily="18" charset="0"/>
              </a:rPr>
              <a:t>AMOR PROPIO</a:t>
            </a:r>
          </a:p>
          <a:p>
            <a:r>
              <a:rPr lang="es-CL" sz="1800" dirty="0">
                <a:latin typeface="Amasis MT Pro Black" panose="02040A04050005020304" pitchFamily="18" charset="0"/>
              </a:rPr>
              <a:t>TRASCENDENCIA</a:t>
            </a:r>
          </a:p>
          <a:p>
            <a:r>
              <a:rPr lang="es-CL" sz="1800" dirty="0">
                <a:latin typeface="Amasis MT Pro Black" panose="02040A04050005020304" pitchFamily="18" charset="0"/>
              </a:rPr>
              <a:t>COMPROMISO</a:t>
            </a:r>
          </a:p>
          <a:p>
            <a:endParaRPr lang="es-CL" sz="1200" dirty="0">
              <a:latin typeface="Amasis MT Pro Black" panose="02040A04050005020304" pitchFamily="18" charset="0"/>
            </a:endParaRPr>
          </a:p>
        </p:txBody>
      </p:sp>
      <p:sp>
        <p:nvSpPr>
          <p:cNvPr id="7" name="Marcador de pie de página 6">
            <a:extLst>
              <a:ext uri="{FF2B5EF4-FFF2-40B4-BE49-F238E27FC236}">
                <a16:creationId xmlns:a16="http://schemas.microsoft.com/office/drawing/2014/main" id="{C0C108BE-F3EA-5D39-A251-84581CB91257}"/>
              </a:ext>
            </a:extLst>
          </p:cNvPr>
          <p:cNvSpPr>
            <a:spLocks noGrp="1"/>
          </p:cNvSpPr>
          <p:nvPr>
            <p:ph type="ftr" sz="quarter" idx="11"/>
          </p:nvPr>
        </p:nvSpPr>
        <p:spPr/>
        <p:txBody>
          <a:bodyPr/>
          <a:lstStyle/>
          <a:p>
            <a:r>
              <a:rPr lang="en-US" dirty="0">
                <a:latin typeface="Amasis MT Pro Medium" panose="02040604050005020304" pitchFamily="18" charset="0"/>
              </a:rPr>
              <a:t>MEMORIA 2024</a:t>
            </a:r>
          </a:p>
        </p:txBody>
      </p:sp>
      <p:pic>
        <p:nvPicPr>
          <p:cNvPr id="13" name="Imagen 12">
            <a:extLst>
              <a:ext uri="{FF2B5EF4-FFF2-40B4-BE49-F238E27FC236}">
                <a16:creationId xmlns:a16="http://schemas.microsoft.com/office/drawing/2014/main" id="{1C451380-B06C-D01B-C7D1-999E5F4EA03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52919" y="2364811"/>
            <a:ext cx="2705551" cy="2506992"/>
          </a:xfrm>
          <a:prstGeom prst="rect">
            <a:avLst/>
          </a:prstGeom>
          <a:noFill/>
        </p:spPr>
      </p:pic>
    </p:spTree>
    <p:extLst>
      <p:ext uri="{BB962C8B-B14F-4D97-AF65-F5344CB8AC3E}">
        <p14:creationId xmlns:p14="http://schemas.microsoft.com/office/powerpoint/2010/main" val="3530527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123C78-7172-48C8-38C0-B33142E019A8}"/>
              </a:ext>
            </a:extLst>
          </p:cNvPr>
          <p:cNvSpPr>
            <a:spLocks noGrp="1"/>
          </p:cNvSpPr>
          <p:nvPr>
            <p:ph type="title"/>
          </p:nvPr>
        </p:nvSpPr>
        <p:spPr/>
        <p:txBody>
          <a:bodyPr/>
          <a:lstStyle/>
          <a:p>
            <a:r>
              <a:rPr lang="es-CL" sz="2800" dirty="0">
                <a:solidFill>
                  <a:schemeClr val="tx1"/>
                </a:solidFill>
                <a:latin typeface="Amasis MT Pro Black" panose="02040A04050005020304" pitchFamily="18" charset="0"/>
              </a:rPr>
              <a:t>DIRECTORIO</a:t>
            </a:r>
            <a:br>
              <a:rPr lang="es-CL" dirty="0">
                <a:solidFill>
                  <a:schemeClr val="tx1"/>
                </a:solidFill>
                <a:latin typeface="Amasis MT Pro Black" panose="02040A04050005020304" pitchFamily="18" charset="0"/>
              </a:rPr>
            </a:br>
            <a:endParaRPr lang="es-CL" dirty="0">
              <a:solidFill>
                <a:schemeClr val="tx1"/>
              </a:solidFill>
              <a:latin typeface="Amasis MT Pro Black" panose="02040A04050005020304" pitchFamily="18" charset="0"/>
            </a:endParaRPr>
          </a:p>
        </p:txBody>
      </p:sp>
      <p:sp>
        <p:nvSpPr>
          <p:cNvPr id="3" name="Marcador de contenido 2">
            <a:extLst>
              <a:ext uri="{FF2B5EF4-FFF2-40B4-BE49-F238E27FC236}">
                <a16:creationId xmlns:a16="http://schemas.microsoft.com/office/drawing/2014/main" id="{6219EC57-DCEA-2369-DCFD-4314254C2DB8}"/>
              </a:ext>
            </a:extLst>
          </p:cNvPr>
          <p:cNvSpPr>
            <a:spLocks noGrp="1"/>
          </p:cNvSpPr>
          <p:nvPr>
            <p:ph idx="1"/>
          </p:nvPr>
        </p:nvSpPr>
        <p:spPr/>
        <p:txBody>
          <a:bodyPr/>
          <a:lstStyle/>
          <a:p>
            <a:pPr marL="0" indent="0">
              <a:buNone/>
            </a:pPr>
            <a:r>
              <a:rPr lang="es-CL" dirty="0">
                <a:latin typeface="Amasis MT Pro" panose="02040504050005020304" pitchFamily="18" charset="0"/>
              </a:rPr>
              <a:t>PRESIDENTE: LUIS ALFREDO LIBUY HUERTA</a:t>
            </a:r>
          </a:p>
          <a:p>
            <a:pPr marL="0" indent="0">
              <a:buNone/>
            </a:pPr>
            <a:r>
              <a:rPr lang="es-CL" dirty="0">
                <a:latin typeface="Amasis MT Pro" panose="02040504050005020304" pitchFamily="18" charset="0"/>
              </a:rPr>
              <a:t>VICE-PRESIDENTE: PATRICIO ENRIQUE OSORIO MONTENEGRO</a:t>
            </a:r>
          </a:p>
          <a:p>
            <a:pPr marL="0" indent="0">
              <a:buNone/>
            </a:pPr>
            <a:r>
              <a:rPr lang="es-CL" dirty="0">
                <a:latin typeface="Amasis MT Pro" panose="02040504050005020304" pitchFamily="18" charset="0"/>
              </a:rPr>
              <a:t>SECRETARIO: ALEJANDRO ESTEBAN PORMA LEIVA</a:t>
            </a:r>
          </a:p>
          <a:p>
            <a:pPr marL="0" indent="0">
              <a:buNone/>
            </a:pPr>
            <a:r>
              <a:rPr lang="es-CL" dirty="0">
                <a:latin typeface="Amasis MT Pro" panose="02040504050005020304" pitchFamily="18" charset="0"/>
              </a:rPr>
              <a:t>TESORERO: ANTONIO MAXIMILIANO BRAUN MOYANO</a:t>
            </a:r>
          </a:p>
          <a:p>
            <a:pPr marL="0" indent="0">
              <a:buNone/>
            </a:pPr>
            <a:r>
              <a:rPr lang="es-CL" dirty="0">
                <a:latin typeface="Amasis MT Pro" panose="02040504050005020304" pitchFamily="18" charset="0"/>
              </a:rPr>
              <a:t>DIRECTOR: NICODEMUS DEL CARMEN CERDA HERNANDEZ</a:t>
            </a:r>
          </a:p>
          <a:p>
            <a:pPr marL="0" indent="0">
              <a:buNone/>
            </a:pPr>
            <a:r>
              <a:rPr lang="es-CL" dirty="0">
                <a:latin typeface="Amasis MT Pro" panose="02040504050005020304" pitchFamily="18" charset="0"/>
              </a:rPr>
              <a:t>DIRECTOR: MARCO ANTONIO CASTILLO ROJAS</a:t>
            </a:r>
          </a:p>
          <a:p>
            <a:pPr marL="0" indent="0">
              <a:buNone/>
            </a:pPr>
            <a:r>
              <a:rPr lang="es-CL" dirty="0">
                <a:latin typeface="Amasis MT Pro" panose="02040504050005020304" pitchFamily="18" charset="0"/>
              </a:rPr>
              <a:t>DIRECTOR: JACQUELINE ANDREA POZA CALFULEO</a:t>
            </a:r>
          </a:p>
          <a:p>
            <a:pPr marL="0" indent="0">
              <a:buNone/>
            </a:pPr>
            <a:r>
              <a:rPr lang="es-CL" dirty="0">
                <a:latin typeface="Amasis MT Pro" panose="02040504050005020304" pitchFamily="18" charset="0"/>
              </a:rPr>
              <a:t>DIRECTOR: CARLOS ERNESTO ECHEVERRIA LUENGO</a:t>
            </a:r>
          </a:p>
          <a:p>
            <a:endParaRPr lang="es-CL" dirty="0"/>
          </a:p>
        </p:txBody>
      </p:sp>
      <p:sp>
        <p:nvSpPr>
          <p:cNvPr id="5" name="Marcador de pie de página 4">
            <a:extLst>
              <a:ext uri="{FF2B5EF4-FFF2-40B4-BE49-F238E27FC236}">
                <a16:creationId xmlns:a16="http://schemas.microsoft.com/office/drawing/2014/main" id="{2A018A6E-3936-365B-4FD1-E5A0C66944BE}"/>
              </a:ext>
            </a:extLst>
          </p:cNvPr>
          <p:cNvSpPr>
            <a:spLocks noGrp="1"/>
          </p:cNvSpPr>
          <p:nvPr>
            <p:ph type="ftr" sz="quarter" idx="11"/>
          </p:nvPr>
        </p:nvSpPr>
        <p:spPr/>
        <p:txBody>
          <a:bodyPr/>
          <a:lstStyle/>
          <a:p>
            <a:r>
              <a:rPr lang="en-US" dirty="0">
                <a:latin typeface="Amasis MT Pro Medium" panose="02040604050005020304" pitchFamily="18" charset="0"/>
              </a:rPr>
              <a:t>MEMORIA 2024</a:t>
            </a:r>
          </a:p>
        </p:txBody>
      </p:sp>
    </p:spTree>
    <p:extLst>
      <p:ext uri="{BB962C8B-B14F-4D97-AF65-F5344CB8AC3E}">
        <p14:creationId xmlns:p14="http://schemas.microsoft.com/office/powerpoint/2010/main" val="30429521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0A9D97-0213-8C61-5310-24F9DD1A3182}"/>
              </a:ext>
            </a:extLst>
          </p:cNvPr>
          <p:cNvSpPr>
            <a:spLocks noGrp="1"/>
          </p:cNvSpPr>
          <p:nvPr>
            <p:ph type="title"/>
          </p:nvPr>
        </p:nvSpPr>
        <p:spPr>
          <a:xfrm>
            <a:off x="164892" y="864108"/>
            <a:ext cx="2938072" cy="5120639"/>
          </a:xfrm>
        </p:spPr>
        <p:txBody>
          <a:bodyPr>
            <a:normAutofit/>
          </a:bodyPr>
          <a:lstStyle/>
          <a:p>
            <a:r>
              <a:rPr lang="es-CL" sz="2800" dirty="0">
                <a:solidFill>
                  <a:schemeClr val="tx1">
                    <a:lumMod val="85000"/>
                    <a:lumOff val="15000"/>
                  </a:schemeClr>
                </a:solidFill>
                <a:latin typeface="Amasis MT Pro Black" panose="02040A04050005020304" pitchFamily="18" charset="0"/>
              </a:rPr>
              <a:t>ÁREA DE ACCIÓN</a:t>
            </a:r>
          </a:p>
        </p:txBody>
      </p:sp>
      <p:sp>
        <p:nvSpPr>
          <p:cNvPr id="3" name="Marcador de contenido 2">
            <a:extLst>
              <a:ext uri="{FF2B5EF4-FFF2-40B4-BE49-F238E27FC236}">
                <a16:creationId xmlns:a16="http://schemas.microsoft.com/office/drawing/2014/main" id="{E85F5E3E-77C2-D03E-D55E-2FEE50EBCC73}"/>
              </a:ext>
            </a:extLst>
          </p:cNvPr>
          <p:cNvSpPr>
            <a:spLocks noGrp="1"/>
          </p:cNvSpPr>
          <p:nvPr>
            <p:ph idx="1"/>
          </p:nvPr>
        </p:nvSpPr>
        <p:spPr>
          <a:xfrm>
            <a:off x="4523110" y="864108"/>
            <a:ext cx="5910677" cy="5120640"/>
          </a:xfrm>
        </p:spPr>
        <p:txBody>
          <a:bodyPr>
            <a:normAutofit/>
          </a:bodyPr>
          <a:lstStyle/>
          <a:p>
            <a:pPr algn="just"/>
            <a:r>
              <a:rPr lang="es-CL" sz="1800" dirty="0">
                <a:latin typeface="Amasis MT Pro" panose="02040504050005020304" pitchFamily="18" charset="0"/>
              </a:rPr>
              <a:t>Fundación Camino y Vida se especializa en ofrecer apoyo terapéutico a personas que experimentan trastornos por consumo de sustancias, como alcohol y drogas. Nuestro trabajo va más allá de la rehabilitación clínica; se centra en el desarrollo social y la reintegración de las personas y sus familias en la comunidad.</a:t>
            </a:r>
          </a:p>
          <a:p>
            <a:pPr algn="just"/>
            <a:r>
              <a:rPr lang="es-CL" sz="1800" dirty="0">
                <a:latin typeface="Amasis MT Pro" panose="02040504050005020304" pitchFamily="18" charset="0"/>
              </a:rPr>
              <a:t>Nuestro enfoque promueve que las personas no solo superen su dependencia, sino que también desarrollen las herramientas sociales y personales necesarias para convertirse en agentes de cambio positivo en sus propias vidas y en sus comunidades. Buscamos fortalecer los lazos familiares y comunitarios, creando un entorno de apoyo que facilite una participación activa y significativa en la sociedad.</a:t>
            </a:r>
          </a:p>
        </p:txBody>
      </p:sp>
    </p:spTree>
    <p:extLst>
      <p:ext uri="{BB962C8B-B14F-4D97-AF65-F5344CB8AC3E}">
        <p14:creationId xmlns:p14="http://schemas.microsoft.com/office/powerpoint/2010/main" val="34169143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80516254-1D9F-4F3A-9870-3A3280BE2B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CL"/>
          </a:p>
        </p:txBody>
      </p:sp>
      <p:sp>
        <p:nvSpPr>
          <p:cNvPr id="2" name="Título 1">
            <a:extLst>
              <a:ext uri="{FF2B5EF4-FFF2-40B4-BE49-F238E27FC236}">
                <a16:creationId xmlns:a16="http://schemas.microsoft.com/office/drawing/2014/main" id="{52AB0C29-6282-002D-997A-29B561B8CE33}"/>
              </a:ext>
            </a:extLst>
          </p:cNvPr>
          <p:cNvSpPr>
            <a:spLocks noGrp="1"/>
          </p:cNvSpPr>
          <p:nvPr>
            <p:ph type="title"/>
          </p:nvPr>
        </p:nvSpPr>
        <p:spPr>
          <a:xfrm>
            <a:off x="1539116" y="864108"/>
            <a:ext cx="3073914" cy="5120639"/>
          </a:xfrm>
        </p:spPr>
        <p:txBody>
          <a:bodyPr>
            <a:normAutofit/>
          </a:bodyPr>
          <a:lstStyle/>
          <a:p>
            <a:r>
              <a:rPr lang="es-CL" sz="1800" dirty="0">
                <a:solidFill>
                  <a:schemeClr val="tx1">
                    <a:lumMod val="85000"/>
                    <a:lumOff val="15000"/>
                  </a:schemeClr>
                </a:solidFill>
                <a:latin typeface="Amasis MT Pro Black" panose="02040A04050005020304" pitchFamily="18" charset="0"/>
              </a:rPr>
              <a:t>NUESTRO CENTRO DE REHABILITACIÓN</a:t>
            </a:r>
            <a:br>
              <a:rPr lang="es-CL" sz="1800" dirty="0">
                <a:solidFill>
                  <a:schemeClr val="tx1">
                    <a:lumMod val="85000"/>
                    <a:lumOff val="15000"/>
                  </a:schemeClr>
                </a:solidFill>
                <a:latin typeface="Amasis MT Pro Black" panose="02040A04050005020304" pitchFamily="18" charset="0"/>
              </a:rPr>
            </a:br>
            <a:r>
              <a:rPr lang="es-CL" sz="1800" dirty="0">
                <a:solidFill>
                  <a:schemeClr val="tx1">
                    <a:lumMod val="85000"/>
                    <a:lumOff val="15000"/>
                  </a:schemeClr>
                </a:solidFill>
                <a:latin typeface="Amasis MT Pro Black" panose="02040A04050005020304" pitchFamily="18" charset="0"/>
              </a:rPr>
              <a:t> </a:t>
            </a:r>
            <a:br>
              <a:rPr lang="es-CL" sz="1800" dirty="0">
                <a:solidFill>
                  <a:schemeClr val="tx1">
                    <a:lumMod val="85000"/>
                    <a:lumOff val="15000"/>
                  </a:schemeClr>
                </a:solidFill>
                <a:latin typeface="Amasis MT Pro Black" panose="02040A04050005020304" pitchFamily="18" charset="0"/>
              </a:rPr>
            </a:br>
            <a:r>
              <a:rPr lang="es-CL" sz="1800" dirty="0">
                <a:solidFill>
                  <a:schemeClr val="tx1">
                    <a:lumMod val="85000"/>
                    <a:lumOff val="15000"/>
                  </a:schemeClr>
                </a:solidFill>
                <a:latin typeface="Amasis MT Pro Black" panose="02040A04050005020304" pitchFamily="18" charset="0"/>
              </a:rPr>
              <a:t>Calle Don Víctor, Parcela N° 47 A, Pirque, Santiago</a:t>
            </a:r>
          </a:p>
        </p:txBody>
      </p:sp>
      <p:sp>
        <p:nvSpPr>
          <p:cNvPr id="31" name="Rectangle 30">
            <a:extLst>
              <a:ext uri="{FF2B5EF4-FFF2-40B4-BE49-F238E27FC236}">
                <a16:creationId xmlns:a16="http://schemas.microsoft.com/office/drawing/2014/main" id="{FC14672B-27A5-4CDA-ABAF-5E4CF4B41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CL"/>
          </a:p>
        </p:txBody>
      </p:sp>
      <p:cxnSp>
        <p:nvCxnSpPr>
          <p:cNvPr id="33" name="Straight Connector 32">
            <a:extLst>
              <a:ext uri="{FF2B5EF4-FFF2-40B4-BE49-F238E27FC236}">
                <a16:creationId xmlns:a16="http://schemas.microsoft.com/office/drawing/2014/main" id="{8D89589C-2C90-4407-A995-05EC3DD7AB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51129"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6" name="Marcador de contenido 5">
            <a:extLst>
              <a:ext uri="{FF2B5EF4-FFF2-40B4-BE49-F238E27FC236}">
                <a16:creationId xmlns:a16="http://schemas.microsoft.com/office/drawing/2014/main" id="{D359AA21-BFD7-D731-CA17-44EBC17ED4E4}"/>
              </a:ext>
            </a:extLst>
          </p:cNvPr>
          <p:cNvPicPr>
            <a:picLocks noGrp="1" noChangeAspect="1"/>
          </p:cNvPicPr>
          <p:nvPr>
            <p:ph idx="1"/>
          </p:nvPr>
        </p:nvPicPr>
        <p:blipFill>
          <a:blip r:embed="rId2"/>
          <a:stretch>
            <a:fillRect/>
          </a:stretch>
        </p:blipFill>
        <p:spPr>
          <a:xfrm>
            <a:off x="5289550" y="1207889"/>
            <a:ext cx="5910263" cy="4432697"/>
          </a:xfrm>
          <a:prstGeom prst="rect">
            <a:avLst/>
          </a:prstGeom>
        </p:spPr>
      </p:pic>
      <p:sp>
        <p:nvSpPr>
          <p:cNvPr id="35" name="Rectangle 34">
            <a:extLst>
              <a:ext uri="{FF2B5EF4-FFF2-40B4-BE49-F238E27FC236}">
                <a16:creationId xmlns:a16="http://schemas.microsoft.com/office/drawing/2014/main" id="{9A206779-5C74-4555-94BC-5845C92EC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8398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arcador de pie de página 3">
            <a:extLst>
              <a:ext uri="{FF2B5EF4-FFF2-40B4-BE49-F238E27FC236}">
                <a16:creationId xmlns:a16="http://schemas.microsoft.com/office/drawing/2014/main" id="{4E048B95-6511-9550-7682-BC3722081A0B}"/>
              </a:ext>
            </a:extLst>
          </p:cNvPr>
          <p:cNvSpPr>
            <a:spLocks noGrp="1"/>
          </p:cNvSpPr>
          <p:nvPr>
            <p:ph type="ftr" sz="quarter" idx="11"/>
          </p:nvPr>
        </p:nvSpPr>
        <p:spPr>
          <a:xfrm>
            <a:off x="3869268" y="6356350"/>
            <a:ext cx="5911517" cy="365125"/>
          </a:xfrm>
        </p:spPr>
        <p:txBody>
          <a:bodyPr>
            <a:normAutofit/>
          </a:bodyPr>
          <a:lstStyle/>
          <a:p>
            <a:pPr>
              <a:spcAft>
                <a:spcPts val="600"/>
              </a:spcAft>
            </a:pPr>
            <a:r>
              <a:rPr lang="en-US" dirty="0">
                <a:latin typeface="Amasis MT Pro Medium" panose="02040604050005020304" pitchFamily="18" charset="0"/>
              </a:rPr>
              <a:t>MEMORIA 2024</a:t>
            </a:r>
          </a:p>
        </p:txBody>
      </p:sp>
    </p:spTree>
    <p:extLst>
      <p:ext uri="{BB962C8B-B14F-4D97-AF65-F5344CB8AC3E}">
        <p14:creationId xmlns:p14="http://schemas.microsoft.com/office/powerpoint/2010/main" val="6546262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D750C08-4511-1BB8-2F1C-6CD32D6F1EE8}"/>
              </a:ext>
            </a:extLst>
          </p:cNvPr>
          <p:cNvSpPr>
            <a:spLocks noGrp="1"/>
          </p:cNvSpPr>
          <p:nvPr>
            <p:ph idx="1"/>
          </p:nvPr>
        </p:nvSpPr>
        <p:spPr>
          <a:xfrm>
            <a:off x="3867912" y="868681"/>
            <a:ext cx="7315200" cy="3406758"/>
          </a:xfrm>
        </p:spPr>
        <p:txBody>
          <a:bodyPr>
            <a:normAutofit fontScale="85000" lnSpcReduction="20000"/>
          </a:bodyPr>
          <a:lstStyle/>
          <a:p>
            <a:pPr algn="just">
              <a:buFont typeface="Arial" panose="020B0604020202020204" pitchFamily="34" charset="0"/>
              <a:buChar char="•"/>
            </a:pPr>
            <a:r>
              <a:rPr lang="es-CL" sz="1600" dirty="0">
                <a:latin typeface="Amasis MT Pro" panose="02040504050005020304" pitchFamily="18" charset="0"/>
              </a:rPr>
              <a:t>Fundación Camino y Vida, trabaja junto a su equipo multidisciplinario  compuesto por psicólogo, asistente social, dos técnicos en rehabilitación, coach en comunicación y vínculos, profesor de karate y dos monitores, en un programa para personas de sexo masculino, mayores de 18 años, que presentan trastorno por consumo problemático y perjudicial de sustancias psicoactivas. </a:t>
            </a:r>
          </a:p>
          <a:p>
            <a:pPr algn="just">
              <a:buFont typeface="Arial" panose="020B0604020202020204" pitchFamily="34" charset="0"/>
              <a:buChar char="•"/>
            </a:pPr>
            <a:r>
              <a:rPr lang="es-CL" sz="1600" dirty="0">
                <a:latin typeface="Amasis MT Pro" panose="02040504050005020304" pitchFamily="18" charset="0"/>
              </a:rPr>
              <a:t>Beneficiarios Directos: Fundación Camino y vida cuenta con una capacidad de entregar  bienes y servicios a 22 personas.</a:t>
            </a:r>
          </a:p>
          <a:p>
            <a:pPr algn="just">
              <a:buFont typeface="Arial" panose="020B0604020202020204" pitchFamily="34" charset="0"/>
              <a:buChar char="•"/>
            </a:pPr>
            <a:r>
              <a:rPr lang="es-CL" sz="1600" dirty="0">
                <a:latin typeface="Amasis MT Pro" panose="02040504050005020304" pitchFamily="18" charset="0"/>
              </a:rPr>
              <a:t>Beneficiarios Indirectos: familiares  directos de los pacientes (padres, madres, parejas, esposas, hijos, hermanos, etc.), contexto  laboral, comunal y social.</a:t>
            </a:r>
          </a:p>
          <a:p>
            <a:pPr algn="just">
              <a:buFont typeface="Arial" panose="020B0604020202020204" pitchFamily="34" charset="0"/>
              <a:buChar char="•"/>
            </a:pPr>
            <a:r>
              <a:rPr lang="es-CL" sz="1600" dirty="0">
                <a:latin typeface="Amasis MT Pro" panose="02040504050005020304" pitchFamily="18" charset="0"/>
              </a:rPr>
              <a:t>El programa de residencia tiene una duración de once a catorce meses de internación residencial y cuatro años de acompañamiento profesional en proceso ambulatorio.</a:t>
            </a:r>
          </a:p>
          <a:p>
            <a:pPr algn="just">
              <a:buFont typeface="Arial" panose="020B0604020202020204" pitchFamily="34" charset="0"/>
              <a:buChar char="•"/>
            </a:pPr>
            <a:r>
              <a:rPr lang="es-CL" sz="1600" dirty="0">
                <a:latin typeface="Amasis MT Pro" panose="02040504050005020304" pitchFamily="18" charset="0"/>
              </a:rPr>
              <a:t>El programa ambulatorio tiene una duración de 4 años, se enfoca en el apoyo continuo a los egresados y sus familias después de la rehabilitación residencial, previniendo recaídas y fortaleciendo su reinserción social a largo plazo. </a:t>
            </a:r>
          </a:p>
          <a:p>
            <a:pPr algn="just">
              <a:buFont typeface="Arial" panose="020B0604020202020204" pitchFamily="34" charset="0"/>
              <a:buChar char="•"/>
            </a:pPr>
            <a:r>
              <a:rPr lang="es-CL" sz="1600" dirty="0">
                <a:latin typeface="Amasis MT Pro" panose="02040504050005020304" pitchFamily="18" charset="0"/>
              </a:rPr>
              <a:t>Todas las actividades son propias de la Fundación Camino y Vida.</a:t>
            </a:r>
          </a:p>
        </p:txBody>
      </p:sp>
      <p:sp>
        <p:nvSpPr>
          <p:cNvPr id="5" name="Marcador de pie de página 4">
            <a:extLst>
              <a:ext uri="{FF2B5EF4-FFF2-40B4-BE49-F238E27FC236}">
                <a16:creationId xmlns:a16="http://schemas.microsoft.com/office/drawing/2014/main" id="{6896BDE6-F752-6C59-FA4A-9F0B708060B4}"/>
              </a:ext>
            </a:extLst>
          </p:cNvPr>
          <p:cNvSpPr>
            <a:spLocks noGrp="1"/>
          </p:cNvSpPr>
          <p:nvPr>
            <p:ph type="ftr" sz="quarter" idx="11"/>
          </p:nvPr>
        </p:nvSpPr>
        <p:spPr/>
        <p:txBody>
          <a:bodyPr/>
          <a:lstStyle/>
          <a:p>
            <a:r>
              <a:rPr lang="en-US" dirty="0">
                <a:latin typeface="Amasis MT Pro Medium" panose="02040604050005020304" pitchFamily="18" charset="0"/>
              </a:rPr>
              <a:t>MEMORIA 2024</a:t>
            </a:r>
          </a:p>
        </p:txBody>
      </p:sp>
      <p:sp>
        <p:nvSpPr>
          <p:cNvPr id="7" name="Título 6">
            <a:extLst>
              <a:ext uri="{FF2B5EF4-FFF2-40B4-BE49-F238E27FC236}">
                <a16:creationId xmlns:a16="http://schemas.microsoft.com/office/drawing/2014/main" id="{7C7B9736-A0E5-2C11-CD78-D08CEF24ADF2}"/>
              </a:ext>
            </a:extLst>
          </p:cNvPr>
          <p:cNvSpPr>
            <a:spLocks noGrp="1"/>
          </p:cNvSpPr>
          <p:nvPr>
            <p:ph type="title"/>
          </p:nvPr>
        </p:nvSpPr>
        <p:spPr>
          <a:xfrm>
            <a:off x="439981" y="386769"/>
            <a:ext cx="2834639" cy="5630972"/>
          </a:xfrm>
        </p:spPr>
        <p:txBody>
          <a:bodyPr>
            <a:normAutofit/>
          </a:bodyPr>
          <a:lstStyle/>
          <a:p>
            <a:r>
              <a:rPr lang="es-CL" sz="2800" dirty="0">
                <a:solidFill>
                  <a:schemeClr val="tx1"/>
                </a:solidFill>
                <a:latin typeface="Amasis MT Pro Black" panose="02040A04050005020304" pitchFamily="18" charset="0"/>
              </a:rPr>
              <a:t>¿QUÉ HACEMOS?</a:t>
            </a:r>
            <a:br>
              <a:rPr lang="es-CL" sz="2800" dirty="0">
                <a:solidFill>
                  <a:schemeClr val="tx1"/>
                </a:solidFill>
                <a:latin typeface="Amasis MT Pro Black" panose="02040A04050005020304" pitchFamily="18" charset="0"/>
              </a:rPr>
            </a:br>
            <a:br>
              <a:rPr lang="es-CL" sz="2800" dirty="0">
                <a:solidFill>
                  <a:schemeClr val="tx1"/>
                </a:solidFill>
                <a:latin typeface="Amasis MT Pro Black" panose="02040A04050005020304" pitchFamily="18" charset="0"/>
              </a:rPr>
            </a:br>
            <a:br>
              <a:rPr lang="es-CL" sz="2800" dirty="0">
                <a:solidFill>
                  <a:schemeClr val="tx1"/>
                </a:solidFill>
                <a:latin typeface="Amasis MT Pro Black" panose="02040A04050005020304" pitchFamily="18" charset="0"/>
              </a:rPr>
            </a:br>
            <a:br>
              <a:rPr lang="es-CL" sz="2800" dirty="0">
                <a:solidFill>
                  <a:schemeClr val="tx1"/>
                </a:solidFill>
                <a:latin typeface="Amasis MT Pro Black" panose="02040A04050005020304" pitchFamily="18" charset="0"/>
              </a:rPr>
            </a:br>
            <a:br>
              <a:rPr lang="es-CL" sz="2800" dirty="0">
                <a:solidFill>
                  <a:schemeClr val="tx1"/>
                </a:solidFill>
                <a:latin typeface="Amasis MT Pro Black" panose="02040A04050005020304" pitchFamily="18" charset="0"/>
              </a:rPr>
            </a:br>
            <a:br>
              <a:rPr lang="es-CL" sz="2800" dirty="0">
                <a:solidFill>
                  <a:schemeClr val="tx1"/>
                </a:solidFill>
                <a:latin typeface="Amasis MT Pro Black" panose="02040A04050005020304" pitchFamily="18" charset="0"/>
              </a:rPr>
            </a:br>
            <a:br>
              <a:rPr lang="es-CL" sz="2800" dirty="0">
                <a:solidFill>
                  <a:schemeClr val="tx1"/>
                </a:solidFill>
                <a:latin typeface="Amasis MT Pro Black" panose="02040A04050005020304" pitchFamily="18" charset="0"/>
              </a:rPr>
            </a:br>
            <a:r>
              <a:rPr lang="es-CL" sz="2800" dirty="0">
                <a:solidFill>
                  <a:schemeClr val="tx1"/>
                </a:solidFill>
                <a:latin typeface="Amasis MT Pro Black" panose="02040A04050005020304" pitchFamily="18" charset="0"/>
              </a:rPr>
              <a:t>¿COMO INGRESAN?</a:t>
            </a:r>
            <a:br>
              <a:rPr lang="es-CL" sz="2800" dirty="0">
                <a:solidFill>
                  <a:schemeClr val="tx1"/>
                </a:solidFill>
                <a:latin typeface="Amasis MT Pro Black" panose="02040A04050005020304" pitchFamily="18" charset="0"/>
              </a:rPr>
            </a:br>
            <a:endParaRPr lang="es-CL" sz="2800" dirty="0">
              <a:solidFill>
                <a:schemeClr val="tx1"/>
              </a:solidFill>
            </a:endParaRPr>
          </a:p>
        </p:txBody>
      </p:sp>
      <p:sp>
        <p:nvSpPr>
          <p:cNvPr id="4" name="CuadroTexto 3">
            <a:extLst>
              <a:ext uri="{FF2B5EF4-FFF2-40B4-BE49-F238E27FC236}">
                <a16:creationId xmlns:a16="http://schemas.microsoft.com/office/drawing/2014/main" id="{5304F514-428B-3ACE-417A-E95D2AD960C8}"/>
              </a:ext>
            </a:extLst>
          </p:cNvPr>
          <p:cNvSpPr txBox="1"/>
          <p:nvPr/>
        </p:nvSpPr>
        <p:spPr>
          <a:xfrm>
            <a:off x="3867912" y="4692647"/>
            <a:ext cx="7228456" cy="1246495"/>
          </a:xfrm>
          <a:prstGeom prst="rect">
            <a:avLst/>
          </a:prstGeom>
          <a:noFill/>
        </p:spPr>
        <p:txBody>
          <a:bodyPr wrap="square">
            <a:spAutoFit/>
          </a:bodyPr>
          <a:lstStyle/>
          <a:p>
            <a:pPr marL="285750" indent="-285750" algn="just">
              <a:buClr>
                <a:srgbClr val="00B0F0"/>
              </a:buClr>
              <a:buSzPct val="98000"/>
              <a:buFont typeface="Arial" panose="020B0604020202020204" pitchFamily="34" charset="0"/>
              <a:buChar char="•"/>
            </a:pPr>
            <a:r>
              <a:rPr lang="es-CL" sz="1500" dirty="0">
                <a:solidFill>
                  <a:schemeClr val="tx1">
                    <a:lumMod val="65000"/>
                    <a:lumOff val="35000"/>
                  </a:schemeClr>
                </a:solidFill>
                <a:latin typeface="Amasis MT Pro" panose="02040504050005020304" pitchFamily="18" charset="0"/>
              </a:rPr>
              <a:t>El ingreso al programa de rehabilitación es de manera voluntaria y se genera a través de consulta espontanea, acudiendo directamente al centro de rehabilitación, mencionando que vieron la publicidad en redes sociales o que personas que participaron en el programa y son egresados  los orientaron como llegar y como es el proceso de rehabilitación. ( pacientes no son derivados de instituciones).</a:t>
            </a:r>
          </a:p>
        </p:txBody>
      </p:sp>
    </p:spTree>
    <p:extLst>
      <p:ext uri="{BB962C8B-B14F-4D97-AF65-F5344CB8AC3E}">
        <p14:creationId xmlns:p14="http://schemas.microsoft.com/office/powerpoint/2010/main" val="9919869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DB23C2B-2054-4D8B-9E98-9190F8E05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8797B5BC-9873-45F9-97D6-298FB5AF0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762000"/>
            <a:ext cx="4208489"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CL"/>
          </a:p>
        </p:txBody>
      </p:sp>
      <p:sp>
        <p:nvSpPr>
          <p:cNvPr id="2" name="Título 1">
            <a:extLst>
              <a:ext uri="{FF2B5EF4-FFF2-40B4-BE49-F238E27FC236}">
                <a16:creationId xmlns:a16="http://schemas.microsoft.com/office/drawing/2014/main" id="{630A8C7D-B4D9-2D17-236F-B35A93CD34F6}"/>
              </a:ext>
            </a:extLst>
          </p:cNvPr>
          <p:cNvSpPr>
            <a:spLocks noGrp="1"/>
          </p:cNvSpPr>
          <p:nvPr>
            <p:ph type="title"/>
          </p:nvPr>
        </p:nvSpPr>
        <p:spPr>
          <a:xfrm>
            <a:off x="494260" y="1202388"/>
            <a:ext cx="2774922" cy="2368715"/>
          </a:xfrm>
        </p:spPr>
        <p:txBody>
          <a:bodyPr>
            <a:normAutofit/>
          </a:bodyPr>
          <a:lstStyle/>
          <a:p>
            <a:r>
              <a:rPr lang="es-CL" sz="2800" dirty="0">
                <a:solidFill>
                  <a:schemeClr val="tx1"/>
                </a:solidFill>
                <a:latin typeface="Amasis MT Pro Black" panose="02040A04050005020304" pitchFamily="18" charset="0"/>
              </a:rPr>
              <a:t>Usuarios del Programa:</a:t>
            </a:r>
            <a:br>
              <a:rPr lang="es-CL" sz="2800" dirty="0">
                <a:solidFill>
                  <a:schemeClr val="tx1"/>
                </a:solidFill>
                <a:latin typeface="Amasis MT Pro Black" panose="02040A04050005020304" pitchFamily="18" charset="0"/>
              </a:rPr>
            </a:br>
            <a:r>
              <a:rPr lang="es-CL" sz="2800" dirty="0">
                <a:solidFill>
                  <a:schemeClr val="tx1"/>
                </a:solidFill>
                <a:latin typeface="Amasis MT Pro Black" panose="02040A04050005020304" pitchFamily="18" charset="0"/>
              </a:rPr>
              <a:t>Hombres de 18 a 65 años</a:t>
            </a:r>
            <a:br>
              <a:rPr lang="es-CL" dirty="0">
                <a:solidFill>
                  <a:schemeClr val="tx1"/>
                </a:solidFill>
              </a:rPr>
            </a:br>
            <a:endParaRPr lang="es-CL" sz="1800" dirty="0">
              <a:solidFill>
                <a:schemeClr val="tx1"/>
              </a:solidFill>
              <a:latin typeface="+mn-lt"/>
            </a:endParaRPr>
          </a:p>
        </p:txBody>
      </p:sp>
      <p:sp>
        <p:nvSpPr>
          <p:cNvPr id="13" name="Freeform: Shape 12">
            <a:extLst>
              <a:ext uri="{FF2B5EF4-FFF2-40B4-BE49-F238E27FC236}">
                <a16:creationId xmlns:a16="http://schemas.microsoft.com/office/drawing/2014/main" id="{665C2FCD-09A4-4B4B-AA73-F330DFE91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1190517" y="1056875"/>
            <a:ext cx="100148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CL"/>
          </a:p>
        </p:txBody>
      </p:sp>
      <p:sp>
        <p:nvSpPr>
          <p:cNvPr id="4" name="Marcador de pie de página 3">
            <a:extLst>
              <a:ext uri="{FF2B5EF4-FFF2-40B4-BE49-F238E27FC236}">
                <a16:creationId xmlns:a16="http://schemas.microsoft.com/office/drawing/2014/main" id="{1FCB0598-78AF-2877-53AF-706953394824}"/>
              </a:ext>
            </a:extLst>
          </p:cNvPr>
          <p:cNvSpPr>
            <a:spLocks noGrp="1"/>
          </p:cNvSpPr>
          <p:nvPr>
            <p:ph type="ftr" sz="quarter" idx="11"/>
          </p:nvPr>
        </p:nvSpPr>
        <p:spPr>
          <a:xfrm>
            <a:off x="4361606" y="6356350"/>
            <a:ext cx="5419179" cy="365125"/>
          </a:xfrm>
        </p:spPr>
        <p:txBody>
          <a:bodyPr>
            <a:normAutofit/>
          </a:bodyPr>
          <a:lstStyle/>
          <a:p>
            <a:pPr>
              <a:spcAft>
                <a:spcPts val="600"/>
              </a:spcAft>
            </a:pPr>
            <a:r>
              <a:rPr lang="en-US" dirty="0">
                <a:latin typeface="Amasis MT Pro Medium" panose="02040604050005020304" pitchFamily="18" charset="0"/>
              </a:rPr>
              <a:t>MEMORIA 2024</a:t>
            </a:r>
          </a:p>
        </p:txBody>
      </p:sp>
      <p:pic>
        <p:nvPicPr>
          <p:cNvPr id="8" name="Marcador de contenido 7">
            <a:extLst>
              <a:ext uri="{FF2B5EF4-FFF2-40B4-BE49-F238E27FC236}">
                <a16:creationId xmlns:a16="http://schemas.microsoft.com/office/drawing/2014/main" id="{B205E8C0-D1AD-A495-672A-2348676B5565}"/>
              </a:ext>
            </a:extLst>
          </p:cNvPr>
          <p:cNvPicPr>
            <a:picLocks noGrp="1" noChangeAspect="1"/>
          </p:cNvPicPr>
          <p:nvPr>
            <p:ph idx="1"/>
          </p:nvPr>
        </p:nvPicPr>
        <p:blipFill>
          <a:blip r:embed="rId2"/>
          <a:stretch>
            <a:fillRect/>
          </a:stretch>
        </p:blipFill>
        <p:spPr>
          <a:xfrm>
            <a:off x="4284626" y="762001"/>
            <a:ext cx="6899311" cy="4865370"/>
          </a:xfrm>
          <a:prstGeom prst="rect">
            <a:avLst/>
          </a:prstGeom>
        </p:spPr>
      </p:pic>
      <p:sp>
        <p:nvSpPr>
          <p:cNvPr id="3" name="Título 1">
            <a:extLst>
              <a:ext uri="{FF2B5EF4-FFF2-40B4-BE49-F238E27FC236}">
                <a16:creationId xmlns:a16="http://schemas.microsoft.com/office/drawing/2014/main" id="{F0809177-F2C5-FF72-F0A6-B2ECDC9736DB}"/>
              </a:ext>
            </a:extLst>
          </p:cNvPr>
          <p:cNvSpPr txBox="1">
            <a:spLocks/>
          </p:cNvSpPr>
          <p:nvPr/>
        </p:nvSpPr>
        <p:spPr>
          <a:xfrm>
            <a:off x="418123" y="3429000"/>
            <a:ext cx="2774922" cy="23687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just"/>
            <a:r>
              <a:rPr lang="es-CL" sz="1600" dirty="0">
                <a:solidFill>
                  <a:schemeClr val="tx1"/>
                </a:solidFill>
                <a:latin typeface="Amasis MT Pro" panose="02040504050005020304" pitchFamily="18" charset="0"/>
              </a:rPr>
              <a:t>Actividad:  Intervención  Grupal, instancia donde se abordan distintas problemáticas sociales. Esta terapia es liderada por el técnico en rehabilitación de drogas, una asistente social y se realiza una vez a la semana. </a:t>
            </a:r>
            <a:br>
              <a:rPr lang="es-CL" sz="1600" dirty="0">
                <a:solidFill>
                  <a:schemeClr val="tx1"/>
                </a:solidFill>
                <a:latin typeface="Amasis MT Pro" panose="02040504050005020304" pitchFamily="18" charset="0"/>
              </a:rPr>
            </a:br>
            <a:r>
              <a:rPr lang="es-CL" sz="1600" dirty="0">
                <a:solidFill>
                  <a:schemeClr val="tx1"/>
                </a:solidFill>
                <a:latin typeface="Amasis MT Pro" panose="02040504050005020304" pitchFamily="18" charset="0"/>
              </a:rPr>
              <a:t>Desarrollada en : Calle Don Víctor, Parcela N° 47 A, Pirque Santiago.</a:t>
            </a:r>
          </a:p>
        </p:txBody>
      </p:sp>
    </p:spTree>
    <p:extLst>
      <p:ext uri="{BB962C8B-B14F-4D97-AF65-F5344CB8AC3E}">
        <p14:creationId xmlns:p14="http://schemas.microsoft.com/office/powerpoint/2010/main" val="24654619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6DAC1E-21FD-13CA-8247-D94596A42B6F}"/>
              </a:ext>
            </a:extLst>
          </p:cNvPr>
          <p:cNvSpPr>
            <a:spLocks noGrp="1"/>
          </p:cNvSpPr>
          <p:nvPr>
            <p:ph type="title"/>
          </p:nvPr>
        </p:nvSpPr>
        <p:spPr/>
        <p:txBody>
          <a:bodyPr>
            <a:normAutofit/>
          </a:bodyPr>
          <a:lstStyle/>
          <a:p>
            <a:r>
              <a:rPr lang="es-CL" sz="2800" dirty="0">
                <a:solidFill>
                  <a:schemeClr val="tx1"/>
                </a:solidFill>
                <a:latin typeface="Amasis MT Pro Black" panose="02040A04050005020304" pitchFamily="18" charset="0"/>
              </a:rPr>
              <a:t>Usuarios del programa año 2024</a:t>
            </a:r>
          </a:p>
        </p:txBody>
      </p:sp>
      <p:sp>
        <p:nvSpPr>
          <p:cNvPr id="3" name="Marcador de texto 2">
            <a:extLst>
              <a:ext uri="{FF2B5EF4-FFF2-40B4-BE49-F238E27FC236}">
                <a16:creationId xmlns:a16="http://schemas.microsoft.com/office/drawing/2014/main" id="{868784A9-4457-D42A-EF84-028873E52C73}"/>
              </a:ext>
            </a:extLst>
          </p:cNvPr>
          <p:cNvSpPr>
            <a:spLocks noGrp="1"/>
          </p:cNvSpPr>
          <p:nvPr>
            <p:ph type="body" idx="1"/>
          </p:nvPr>
        </p:nvSpPr>
        <p:spPr>
          <a:xfrm>
            <a:off x="3867912" y="301735"/>
            <a:ext cx="3474720" cy="807720"/>
          </a:xfrm>
        </p:spPr>
        <p:txBody>
          <a:bodyPr/>
          <a:lstStyle/>
          <a:p>
            <a:r>
              <a:rPr lang="es-CL" dirty="0">
                <a:latin typeface="Amasis MT Pro Black" panose="02040A04050005020304" pitchFamily="18" charset="0"/>
              </a:rPr>
              <a:t>      INGRESOS</a:t>
            </a:r>
          </a:p>
        </p:txBody>
      </p:sp>
      <p:sp>
        <p:nvSpPr>
          <p:cNvPr id="4" name="Marcador de contenido 3">
            <a:extLst>
              <a:ext uri="{FF2B5EF4-FFF2-40B4-BE49-F238E27FC236}">
                <a16:creationId xmlns:a16="http://schemas.microsoft.com/office/drawing/2014/main" id="{459D1C23-4ECA-2414-5700-D73D1968D815}"/>
              </a:ext>
            </a:extLst>
          </p:cNvPr>
          <p:cNvSpPr>
            <a:spLocks noGrp="1"/>
          </p:cNvSpPr>
          <p:nvPr>
            <p:ph sz="half" idx="2"/>
          </p:nvPr>
        </p:nvSpPr>
        <p:spPr>
          <a:xfrm>
            <a:off x="3772072" y="415658"/>
            <a:ext cx="3474720" cy="2812514"/>
          </a:xfrm>
        </p:spPr>
        <p:txBody>
          <a:bodyPr>
            <a:normAutofit/>
          </a:bodyPr>
          <a:lstStyle/>
          <a:p>
            <a:r>
              <a:rPr lang="es-CL" sz="1800" dirty="0">
                <a:latin typeface="Amasis MT Pro Medium" panose="020F0502020204030204" pitchFamily="18" charset="0"/>
              </a:rPr>
              <a:t>44 Personas ingresaron al centro de rehabilitación</a:t>
            </a:r>
          </a:p>
          <a:p>
            <a:r>
              <a:rPr lang="es-CL" sz="1800" dirty="0">
                <a:latin typeface="Amasis MT Pro Medium" panose="020F0502020204030204" pitchFamily="18" charset="0"/>
              </a:rPr>
              <a:t>20 Usuarios ambulatorios y sus familias</a:t>
            </a:r>
          </a:p>
        </p:txBody>
      </p:sp>
      <p:sp>
        <p:nvSpPr>
          <p:cNvPr id="5" name="Marcador de texto 4">
            <a:extLst>
              <a:ext uri="{FF2B5EF4-FFF2-40B4-BE49-F238E27FC236}">
                <a16:creationId xmlns:a16="http://schemas.microsoft.com/office/drawing/2014/main" id="{9F3B315C-61C3-9F25-CAAD-C51F93019A48}"/>
              </a:ext>
            </a:extLst>
          </p:cNvPr>
          <p:cNvSpPr>
            <a:spLocks noGrp="1"/>
          </p:cNvSpPr>
          <p:nvPr>
            <p:ph type="body" sz="quarter" idx="3"/>
          </p:nvPr>
        </p:nvSpPr>
        <p:spPr>
          <a:xfrm>
            <a:off x="7818463" y="311315"/>
            <a:ext cx="3474720" cy="813171"/>
          </a:xfrm>
        </p:spPr>
        <p:txBody>
          <a:bodyPr/>
          <a:lstStyle/>
          <a:p>
            <a:r>
              <a:rPr lang="es-CL" dirty="0">
                <a:latin typeface="Amasis MT Pro Black" panose="02040A04050005020304" pitchFamily="18" charset="0"/>
              </a:rPr>
              <a:t>          EGRESOS</a:t>
            </a:r>
          </a:p>
        </p:txBody>
      </p:sp>
      <p:sp>
        <p:nvSpPr>
          <p:cNvPr id="6" name="Marcador de contenido 5">
            <a:extLst>
              <a:ext uri="{FF2B5EF4-FFF2-40B4-BE49-F238E27FC236}">
                <a16:creationId xmlns:a16="http://schemas.microsoft.com/office/drawing/2014/main" id="{B70BA1D3-02F4-569B-DBBA-463ECE50934D}"/>
              </a:ext>
            </a:extLst>
          </p:cNvPr>
          <p:cNvSpPr>
            <a:spLocks noGrp="1"/>
          </p:cNvSpPr>
          <p:nvPr>
            <p:ph sz="quarter" idx="4"/>
          </p:nvPr>
        </p:nvSpPr>
        <p:spPr>
          <a:xfrm>
            <a:off x="7895193" y="823098"/>
            <a:ext cx="3474720" cy="2390797"/>
          </a:xfrm>
        </p:spPr>
        <p:txBody>
          <a:bodyPr/>
          <a:lstStyle/>
          <a:p>
            <a:r>
              <a:rPr lang="es-CL" sz="1800" dirty="0">
                <a:latin typeface="Amasis MT Pro Medium" panose="02040604050005020304" pitchFamily="18" charset="0"/>
              </a:rPr>
              <a:t>10 usuarios finalizando su proceso exitosamente con Alta terapéutica.</a:t>
            </a:r>
          </a:p>
          <a:p>
            <a:r>
              <a:rPr lang="es-CL" sz="1800" dirty="0">
                <a:latin typeface="Amasis MT Pro Medium" panose="02040604050005020304" pitchFamily="18" charset="0"/>
              </a:rPr>
              <a:t>23 % de efectividad del programa rehabilitador</a:t>
            </a:r>
          </a:p>
        </p:txBody>
      </p:sp>
      <p:sp>
        <p:nvSpPr>
          <p:cNvPr id="7" name="Marcador de pie de página 6">
            <a:extLst>
              <a:ext uri="{FF2B5EF4-FFF2-40B4-BE49-F238E27FC236}">
                <a16:creationId xmlns:a16="http://schemas.microsoft.com/office/drawing/2014/main" id="{2257EB2D-490E-196D-93EA-087E2565788A}"/>
              </a:ext>
            </a:extLst>
          </p:cNvPr>
          <p:cNvSpPr>
            <a:spLocks noGrp="1"/>
          </p:cNvSpPr>
          <p:nvPr>
            <p:ph type="ftr" sz="quarter" idx="11"/>
          </p:nvPr>
        </p:nvSpPr>
        <p:spPr/>
        <p:txBody>
          <a:bodyPr/>
          <a:lstStyle/>
          <a:p>
            <a:r>
              <a:rPr lang="en-US" dirty="0">
                <a:latin typeface="Amasis MT Pro Medium" panose="02040604050005020304" pitchFamily="18" charset="0"/>
              </a:rPr>
              <a:t>MEMORIA 2024</a:t>
            </a:r>
          </a:p>
        </p:txBody>
      </p:sp>
      <p:sp>
        <p:nvSpPr>
          <p:cNvPr id="8" name="Marcador de contenido 2">
            <a:extLst>
              <a:ext uri="{FF2B5EF4-FFF2-40B4-BE49-F238E27FC236}">
                <a16:creationId xmlns:a16="http://schemas.microsoft.com/office/drawing/2014/main" id="{23066A31-C575-FDF4-5A9B-70D2793AF2EA}"/>
              </a:ext>
            </a:extLst>
          </p:cNvPr>
          <p:cNvSpPr txBox="1">
            <a:spLocks/>
          </p:cNvSpPr>
          <p:nvPr/>
        </p:nvSpPr>
        <p:spPr>
          <a:xfrm>
            <a:off x="3669957" y="2912507"/>
            <a:ext cx="7652036" cy="3465051"/>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0"/>
              </a:spcBef>
              <a:buClr>
                <a:schemeClr val="accent1"/>
              </a:buClr>
              <a:buFont typeface="Wingdings 2" pitchFamily="18" charset="2"/>
              <a:buNone/>
              <a:defRPr sz="2000" b="1" kern="120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2000" b="1" kern="1200">
                <a:solidFill>
                  <a:schemeClr val="tx1">
                    <a:lumMod val="65000"/>
                    <a:lumOff val="3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800" b="1" kern="1200">
                <a:solidFill>
                  <a:schemeClr val="tx1">
                    <a:lumMod val="65000"/>
                    <a:lumOff val="3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9pPr>
          </a:lstStyle>
          <a:p>
            <a:pPr algn="just">
              <a:buFont typeface="Arial" panose="020B0604020202020204" pitchFamily="34" charset="0"/>
              <a:buChar char="•"/>
            </a:pPr>
            <a:r>
              <a:rPr lang="es-MX" sz="1500" b="0" dirty="0">
                <a:latin typeface="Amasis MT Pro" panose="02040504050005020304" pitchFamily="18" charset="0"/>
              </a:rPr>
              <a:t> Costo por usuario residencial es de:</a:t>
            </a:r>
          </a:p>
          <a:p>
            <a:pPr algn="just"/>
            <a:r>
              <a:rPr lang="es-MX" sz="1500" b="0" dirty="0">
                <a:latin typeface="Amasis MT Pro" panose="02040504050005020304" pitchFamily="18" charset="0"/>
              </a:rPr>
              <a:t>              $ 360.000 pesos mensuales</a:t>
            </a:r>
          </a:p>
          <a:p>
            <a:pPr algn="just"/>
            <a:endParaRPr lang="es-MX" sz="1500" b="0" dirty="0">
              <a:latin typeface="Amasis MT Pro" panose="02040504050005020304" pitchFamily="18" charset="0"/>
            </a:endParaRPr>
          </a:p>
          <a:p>
            <a:pPr algn="just">
              <a:buFont typeface="Arial" panose="020B0604020202020204" pitchFamily="34" charset="0"/>
              <a:buChar char="•"/>
            </a:pPr>
            <a:r>
              <a:rPr lang="es-MX" sz="1500" b="0" dirty="0">
                <a:latin typeface="Amasis MT Pro" panose="02040504050005020304" pitchFamily="18" charset="0"/>
              </a:rPr>
              <a:t> Pacientes de escasos recursos que no cuentan con apoyo familiar,  se le otorga beca parcial o total.</a:t>
            </a:r>
          </a:p>
          <a:p>
            <a:pPr algn="just"/>
            <a:endParaRPr lang="es-MX" sz="1500" b="0" dirty="0">
              <a:latin typeface="Amasis MT Pro" panose="02040504050005020304" pitchFamily="18" charset="0"/>
            </a:endParaRPr>
          </a:p>
          <a:p>
            <a:pPr algn="just"/>
            <a:r>
              <a:rPr lang="es-MX" sz="1500" b="0" dirty="0">
                <a:latin typeface="Amasis MT Pro" panose="02040504050005020304" pitchFamily="18" charset="0"/>
              </a:rPr>
              <a:t>Detalle: </a:t>
            </a:r>
          </a:p>
          <a:p>
            <a:pPr lvl="1" algn="just">
              <a:buFont typeface="Arial" panose="020B0604020202020204" pitchFamily="34" charset="0"/>
              <a:buChar char="•"/>
            </a:pPr>
            <a:r>
              <a:rPr lang="es-MX" sz="1500" b="0" dirty="0">
                <a:latin typeface="Amasis MT Pro" panose="02040504050005020304" pitchFamily="18" charset="0"/>
              </a:rPr>
              <a:t> El 75% de los pacientes canceló la mensualidad total (33 pacientes)</a:t>
            </a:r>
          </a:p>
          <a:p>
            <a:pPr lvl="1" algn="just">
              <a:buFont typeface="Arial" panose="020B0604020202020204" pitchFamily="34" charset="0"/>
              <a:buChar char="•"/>
            </a:pPr>
            <a:r>
              <a:rPr lang="es-MX" sz="1500" b="0" dirty="0">
                <a:latin typeface="Amasis MT Pro" panose="02040504050005020304" pitchFamily="18" charset="0"/>
              </a:rPr>
              <a:t> El 9,1% de los usuarios del programa fue becado al 100% (4 pacientes) </a:t>
            </a:r>
          </a:p>
          <a:p>
            <a:pPr lvl="1" algn="just">
              <a:buFont typeface="Arial" panose="020B0604020202020204" pitchFamily="34" charset="0"/>
              <a:buChar char="•"/>
            </a:pPr>
            <a:r>
              <a:rPr lang="es-MX" sz="1500" b="0" dirty="0">
                <a:latin typeface="Amasis MT Pro" panose="02040504050005020304" pitchFamily="18" charset="0"/>
              </a:rPr>
              <a:t> El 15,9% canceló la mitad, siendo el valor de $180.000 pesos (7 pacientes)</a:t>
            </a:r>
          </a:p>
          <a:p>
            <a:pPr lvl="1" algn="just"/>
            <a:endParaRPr lang="es-MX" sz="1500" b="0" dirty="0">
              <a:latin typeface="Amasis MT Pro" panose="02040504050005020304" pitchFamily="18" charset="0"/>
            </a:endParaRPr>
          </a:p>
          <a:p>
            <a:pPr algn="just">
              <a:buFont typeface="Arial" panose="020B0604020202020204" pitchFamily="34" charset="0"/>
              <a:buChar char="•"/>
            </a:pPr>
            <a:r>
              <a:rPr lang="es-CL" sz="1500" b="0" dirty="0">
                <a:latin typeface="Amasis MT Pro" panose="02040504050005020304" pitchFamily="18" charset="0"/>
              </a:rPr>
              <a:t> Costo por usuario ambulatorio es gratuito. </a:t>
            </a:r>
          </a:p>
          <a:p>
            <a:pPr algn="just"/>
            <a:endParaRPr lang="es-CL" sz="1900" dirty="0">
              <a:latin typeface="Amasis MT Pro" panose="02040504050005020304" pitchFamily="18" charset="0"/>
            </a:endParaRPr>
          </a:p>
        </p:txBody>
      </p:sp>
    </p:spTree>
    <p:extLst>
      <p:ext uri="{BB962C8B-B14F-4D97-AF65-F5344CB8AC3E}">
        <p14:creationId xmlns:p14="http://schemas.microsoft.com/office/powerpoint/2010/main" val="1933348538"/>
      </p:ext>
    </p:extLst>
  </p:cSld>
  <p:clrMapOvr>
    <a:masterClrMapping/>
  </p:clrMapOvr>
</p:sld>
</file>

<file path=ppt/theme/theme1.xml><?xml version="1.0" encoding="utf-8"?>
<a:theme xmlns:a="http://schemas.openxmlformats.org/drawingml/2006/main" name="Marco">
  <a:themeElements>
    <a:clrScheme name="Marco">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Marco">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arco">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TM03457475[[fn=Marco]]</Template>
  <TotalTime>18754</TotalTime>
  <Words>2003</Words>
  <Application>Microsoft Macintosh PowerPoint</Application>
  <PresentationFormat>Panorámica</PresentationFormat>
  <Paragraphs>106</Paragraphs>
  <Slides>22</Slides>
  <Notes>3</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22</vt:i4>
      </vt:variant>
    </vt:vector>
  </HeadingPairs>
  <TitlesOfParts>
    <vt:vector size="31" baseType="lpstr">
      <vt:lpstr>Abadi</vt:lpstr>
      <vt:lpstr>Amasis MT Pro</vt:lpstr>
      <vt:lpstr>Amasis MT Pro Black</vt:lpstr>
      <vt:lpstr>Amasis MT Pro Medium</vt:lpstr>
      <vt:lpstr>Aptos</vt:lpstr>
      <vt:lpstr>Arial</vt:lpstr>
      <vt:lpstr>Corbel</vt:lpstr>
      <vt:lpstr>Wingdings 2</vt:lpstr>
      <vt:lpstr>Marco</vt:lpstr>
      <vt:lpstr>MEMORIA 2024</vt:lpstr>
      <vt:lpstr>¿QUIENES SOMOS?</vt:lpstr>
      <vt:lpstr>Presentación de PowerPoint</vt:lpstr>
      <vt:lpstr>DIRECTORIO </vt:lpstr>
      <vt:lpstr>ÁREA DE ACCIÓN</vt:lpstr>
      <vt:lpstr>NUESTRO CENTRO DE REHABILITACIÓN   Calle Don Víctor, Parcela N° 47 A, Pirque, Santiago</vt:lpstr>
      <vt:lpstr>¿QUÉ HACEMOS?       ¿COMO INGRESAN? </vt:lpstr>
      <vt:lpstr>Usuarios del Programa: Hombres de 18 a 65 años </vt:lpstr>
      <vt:lpstr>Usuarios del programa año 2024</vt:lpstr>
      <vt:lpstr>REEDUCACIONES         Descripción de la actividad:  07 de enero 2024  Ceremonia de egreso de dos pacientes, instancia en que reciben alta terapéutica, también participan las familias de las personas que están en tratamiento.  Sin costo. Horario inicio de 17 pm. Horario termino: 21 pm. Lugar: Centro Cívico, Avenida Las Torres N° 5555, Peñalolén. Actividad propia de la fundación con el apoyo de la Municipalidad de Peñalolén. </vt:lpstr>
      <vt:lpstr>               REEDUCACIONES    Descripción de la actividad:   22 de septiembre 2024  Ceremonia de egreso de tres pacientes, instancia en que reciben alta terapéutica,  también participan las familias de las personas que están en tratamiento.  Sin costo Horario inicio de 12 pm. Horario termino: 17 pm. Lugar :Centro Cívico Municipalidad de Pirque, Avenida Concha y Toro N° 2548, Pirque. Actividad propia de la fundación con el apoyo de la Municipalidad de Pirque.    </vt:lpstr>
      <vt:lpstr>REEDUCACIONES    Descripción de la actividad:   5 de octubre 2024  Ceremonia de egreso de cinco pacientes, instancia en que reciben alta terapéutica, también participan las familias de las personas que están en tratamiento.  Sin costo. Horario inicio de 17 pm. Horario termino: 21 pm. Lugar: Avenida Las Torres N° 5555, Peñalolén. Actividad propia de la fundación con el apoyo de la Municipalidad de Peñalolén. </vt:lpstr>
      <vt:lpstr>Talleres comunitarios para las familias   Descripción de la actividad:   Esto se realizada durante todo el año, un sábado al mes  El eje ambulatorio promueve el desarrollo de residentes, egresados y sus familias mediante acompañamiento semanal y consejería familiar. Un equipo interdisciplinario; psicóloga, trabajadora social y monitor, fomenta el autocuidado integral, previene recaídas y fortalece redes de apoyo comunitarias e institucionales. Con ello, se busca consolidar los logros del proceso residencial y favorecer la reinserción social y el bienestar colectivo.</vt:lpstr>
      <vt:lpstr>ARTICULACIÓN DE REDES</vt:lpstr>
      <vt:lpstr>ARTICULACIÓN DE REDES</vt:lpstr>
      <vt:lpstr>ARTICULACIÓN DE REDES  Universidad  San Sebastián  Actividades de la Universidad que nos prestan servicios gratuitos a las personas beneficiarias de la Fundación.</vt:lpstr>
      <vt:lpstr> CONSTRUCCIÓN  DE LA CAPILLA “Camino y Vida” Esta espacio esta abierto para la comunidad, se trabaja en el en conjunto con el párroco de Pirque para que sea no solo un espacio religioso si no también un espacio que puedan usar la JJVV y sus vecinos. Los trabajos de construcción de la capilla fueron durante los meses de agosto a diciembre de 2024. </vt:lpstr>
      <vt:lpstr>                    CONSTRUCCIÓN DE  6 QUINCHOS PARA ACTIVIDADES COMUNITARIAS. Fueron construidos por donaciones  en material de construcción por  parte del directorio y apoyo en la mano de obra de los residentes y egresados del proceso residencial (reeducados). Los trabajos de construcción se realizaron durante los meses de noviembre y diciembre 2024.</vt:lpstr>
      <vt:lpstr>     CONSTRUCCIÓN DE PÉRGOLA PARA TERAPIAS GRUPALES Y ACTIVIDADES COMUNITARIAS Fue construida por donaciones en material de construcción por  parte del directorio y apoyo en mano de obra  de los residentes en la fundación. Los trabajos de construcción fueron realizados desde septiembre a diciembre de 2024. </vt:lpstr>
      <vt:lpstr>   Vacaciones el Tabo  Actividad: Terapia de movilización sin costo para los residentes de la Fundación.  La residencia es donada por uno de los directores de la Fundación Camino y Vida, quien es propietario de centro vacacional en el Tabo. El alimento  y la movilización son financiados por la Fundación Camino y Vida El objetivo es que las personas que padecen el trastorno adictivo, aprendan a disfrutar la vida libre de sustancias psicoactivas y disfruten una semana de vacaciones junto al equipo clínico en la dependencia de las Cabañas Costa Margarita ubicada en Las Gaviotas N° 302 El Tabo.  Del 5 al 9 de septiembre 2024   </vt:lpstr>
      <vt:lpstr>  Vacaciones el Tabo  Actividad: Terapia de movilización sin costo para los residentes de la Fundación.  La residencia es donada por uno de los directores de la Fundación Camino y Vida, quien es propietario de centro vacacional en el Tabo. El alimento  y la movilización son financiados por la Fundación Camino y Vida El objetivo es que las personas que padecen el trastorno adictivo, aprendan a disfrutar la vida libre de sustancias psicoactivas y disfruten una semana de vacaciones junto al equipo clínico en la dependencia de las Cabañas Costa Margarita en Las Gaviotas N° 302 El Tabo.  Del 9 al 13 de Diciembre 2024 </vt:lpstr>
      <vt:lpstr>Resolución Sanitaria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MEMORIA 2023</dc:title>
  <dc:creator>Alison Francisca Salazar Huenchullan</dc:creator>
  <cp:lastModifiedBy>RAYEN VERONICA SANHUEZA ACEVEDO</cp:lastModifiedBy>
  <cp:revision>100</cp:revision>
  <dcterms:created xsi:type="dcterms:W3CDTF">2024-01-15T16:57:01Z</dcterms:created>
  <dcterms:modified xsi:type="dcterms:W3CDTF">2025-09-29T20:37:17Z</dcterms:modified>
</cp:coreProperties>
</file>